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1097" r:id="rId2"/>
    <p:sldId id="1099" r:id="rId3"/>
    <p:sldId id="1125" r:id="rId4"/>
    <p:sldId id="1110" r:id="rId5"/>
    <p:sldId id="1121" r:id="rId6"/>
    <p:sldId id="1128" r:id="rId7"/>
    <p:sldId id="1120" r:id="rId8"/>
    <p:sldId id="1122" r:id="rId9"/>
    <p:sldId id="1127" r:id="rId10"/>
    <p:sldId id="1130" r:id="rId11"/>
    <p:sldId id="1113" r:id="rId12"/>
    <p:sldId id="1111" r:id="rId13"/>
    <p:sldId id="1117" r:id="rId14"/>
    <p:sldId id="1119" r:id="rId15"/>
    <p:sldId id="1112" r:id="rId16"/>
    <p:sldId id="1118" r:id="rId17"/>
    <p:sldId id="1129" r:id="rId18"/>
    <p:sldId id="1132" r:id="rId19"/>
    <p:sldId id="1100" r:id="rId20"/>
    <p:sldId id="1102" r:id="rId21"/>
    <p:sldId id="1103" r:id="rId22"/>
    <p:sldId id="1116" r:id="rId23"/>
    <p:sldId id="1124" r:id="rId24"/>
    <p:sldId id="1123" r:id="rId25"/>
    <p:sldId id="1133" r:id="rId26"/>
    <p:sldId id="257" r:id="rId27"/>
    <p:sldId id="1109" r:id="rId28"/>
    <p:sldId id="1108" r:id="rId29"/>
    <p:sldId id="111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16" autoAdjust="0"/>
    <p:restoredTop sz="96357" autoAdjust="0"/>
  </p:normalViewPr>
  <p:slideViewPr>
    <p:cSldViewPr snapToGrid="0">
      <p:cViewPr varScale="1">
        <p:scale>
          <a:sx n="127" d="100"/>
          <a:sy n="127" d="100"/>
        </p:scale>
        <p:origin x="304" y="19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11E401-20DA-476E-9881-7945C2679136}" type="datetimeFigureOut">
              <a:rPr lang="en-US" smtClean="0"/>
              <a:t>9/16/26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964891-58B5-4465-B299-94C0AFC611B2}" type="slidenum">
              <a:rPr lang="en-US" smtClean="0"/>
              <a:t>‹#›</a:t>
            </a:fld>
            <a:endParaRPr lang="en-US"/>
          </a:p>
        </p:txBody>
      </p:sp>
    </p:spTree>
    <p:extLst>
      <p:ext uri="{BB962C8B-B14F-4D97-AF65-F5344CB8AC3E}">
        <p14:creationId xmlns:p14="http://schemas.microsoft.com/office/powerpoint/2010/main" val="1322066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C62F0-330B-A31F-D86C-6047361100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2A9FD4-5E8C-7A6A-E3A2-F17EC602E8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5BA86A-752C-4C69-6D9A-3DAF63FBCDB3}"/>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5" name="Footer Placeholder 4">
            <a:extLst>
              <a:ext uri="{FF2B5EF4-FFF2-40B4-BE49-F238E27FC236}">
                <a16:creationId xmlns:a16="http://schemas.microsoft.com/office/drawing/2014/main" id="{7FE21660-56B3-0714-10BA-49BDD8B701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49AD2A-A484-2E37-2927-F6FEC9F73D60}"/>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1066693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39098-0562-F2EA-8493-9A66B1302D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2A2B6C-FDD1-B8DE-A909-AF80349B63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6E66D0-1E19-DE13-B771-8E7A53A5072D}"/>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5" name="Footer Placeholder 4">
            <a:extLst>
              <a:ext uri="{FF2B5EF4-FFF2-40B4-BE49-F238E27FC236}">
                <a16:creationId xmlns:a16="http://schemas.microsoft.com/office/drawing/2014/main" id="{F1C5161F-721E-144F-8E94-C6EC97B7B3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6C6CE-3B35-CCB1-FC30-541F8B025118}"/>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294558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7EC2-9D40-D1E5-5B99-F8DB09533B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503C81-B65C-3CDD-4511-C5393AE2CF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CDDF6F-F382-D126-9224-C83D8A18A7C5}"/>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5" name="Footer Placeholder 4">
            <a:extLst>
              <a:ext uri="{FF2B5EF4-FFF2-40B4-BE49-F238E27FC236}">
                <a16:creationId xmlns:a16="http://schemas.microsoft.com/office/drawing/2014/main" id="{164AF4EF-072F-263B-F42A-C15D0D611B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094B00-3391-6D61-8BCC-ACF4651E6685}"/>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1264124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B20F5-AA43-1590-2599-68A83B21EB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9F090C-8E44-AF47-8FEF-9D65D6CA3F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4A09F6-65D7-6F9D-B5FD-4003EC424B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ABDBB5-C7A3-F21A-CD34-1DBDBC5C3B71}"/>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6" name="Footer Placeholder 5">
            <a:extLst>
              <a:ext uri="{FF2B5EF4-FFF2-40B4-BE49-F238E27FC236}">
                <a16:creationId xmlns:a16="http://schemas.microsoft.com/office/drawing/2014/main" id="{35B46E5B-BFBA-167B-55E9-69E612251F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5D31B-7BE8-017B-81A8-79E91BB8C413}"/>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1854621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615D-0C6A-31C1-71AE-F89F737AF0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609A94-5D9F-6B95-82D7-ACB6BAB663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3B2E90-2B2C-2EAC-7926-44177FA38D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D8D63F-9F43-D721-0879-F867D2902E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807AF0-7FB4-9853-D53C-521E3FD243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E0C29F-1A7E-0D3C-34CE-F1AACF793C7A}"/>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8" name="Footer Placeholder 7">
            <a:extLst>
              <a:ext uri="{FF2B5EF4-FFF2-40B4-BE49-F238E27FC236}">
                <a16:creationId xmlns:a16="http://schemas.microsoft.com/office/drawing/2014/main" id="{3039BFCA-1B5F-E7E9-D330-6E2564D25B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1D0F84-4315-BFA5-4D06-2EFFE7F32248}"/>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2942379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03EB6-6EBD-E286-34AB-9836F91CEA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0D1705-AF03-B72F-4FA0-E712FC11277B}"/>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4" name="Footer Placeholder 3">
            <a:extLst>
              <a:ext uri="{FF2B5EF4-FFF2-40B4-BE49-F238E27FC236}">
                <a16:creationId xmlns:a16="http://schemas.microsoft.com/office/drawing/2014/main" id="{11F53EFD-0226-47A0-F587-AF4FA17A57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C9B2A-6143-6E31-8657-DD42F1FA41F3}"/>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290171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38E0D-0D4F-9888-D2F7-AD9878A5E9CD}"/>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3" name="Footer Placeholder 2">
            <a:extLst>
              <a:ext uri="{FF2B5EF4-FFF2-40B4-BE49-F238E27FC236}">
                <a16:creationId xmlns:a16="http://schemas.microsoft.com/office/drawing/2014/main" id="{C14EA1C3-9080-03BA-6C7D-E37237CF7A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36A0230-A6FD-E458-F1FF-83EA610E0180}"/>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232757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9DD66-A00C-9A48-64AC-8B1E22FBCE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F41A34-BC81-09B3-F9EE-FC8C9B632A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214C6C-5F79-9D74-D734-FA51C274F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E75136-9B55-4DEE-7A8C-38E913000108}"/>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6" name="Footer Placeholder 5">
            <a:extLst>
              <a:ext uri="{FF2B5EF4-FFF2-40B4-BE49-F238E27FC236}">
                <a16:creationId xmlns:a16="http://schemas.microsoft.com/office/drawing/2014/main" id="{14D7ADFC-51B9-3BA3-8977-CA94E3822F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F6C30A-C197-F536-E2BB-F1380FF6A699}"/>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3662890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8968-33A3-3DC8-EEC2-E46EAE89E7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CDAC5E-ACD8-9BB7-C607-6E59DFCADA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39EC3F-EBE0-F270-B2FA-F73A8BB7B9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FBE050-700C-8B05-E989-2E8BC12BEDDC}"/>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6" name="Footer Placeholder 5">
            <a:extLst>
              <a:ext uri="{FF2B5EF4-FFF2-40B4-BE49-F238E27FC236}">
                <a16:creationId xmlns:a16="http://schemas.microsoft.com/office/drawing/2014/main" id="{C7E036DB-5AA7-4203-9F98-DAA71DBC70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E4C28B-ABF7-B2EF-361F-8C34A20F36EA}"/>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462388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84E7-8375-15F4-D5A1-BC731DEE62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125D3D-ECD3-B23E-7A1B-72CAA711EE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5F055D-4BE1-3454-A8D4-9885FA6AFA0A}"/>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5" name="Footer Placeholder 4">
            <a:extLst>
              <a:ext uri="{FF2B5EF4-FFF2-40B4-BE49-F238E27FC236}">
                <a16:creationId xmlns:a16="http://schemas.microsoft.com/office/drawing/2014/main" id="{A88CD0E2-25BE-ADBF-2B9B-7E967B786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27454-99FA-59FB-9B18-02A0F21AED20}"/>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566285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1EF0F9-4FB4-67B9-412E-604B1916D1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815E00-AD75-D8DF-62E2-5F03FCE1F0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30DFA9-EAE0-86D6-BEAA-0347A1CD38FA}"/>
              </a:ext>
            </a:extLst>
          </p:cNvPr>
          <p:cNvSpPr>
            <a:spLocks noGrp="1"/>
          </p:cNvSpPr>
          <p:nvPr>
            <p:ph type="dt" sz="half" idx="10"/>
          </p:nvPr>
        </p:nvSpPr>
        <p:spPr/>
        <p:txBody>
          <a:bodyPr/>
          <a:lstStyle/>
          <a:p>
            <a:fld id="{C18C078F-69C3-497D-B177-6322D3024E63}" type="datetimeFigureOut">
              <a:rPr lang="en-US" smtClean="0"/>
              <a:t>9/16/26</a:t>
            </a:fld>
            <a:endParaRPr lang="en-US"/>
          </a:p>
        </p:txBody>
      </p:sp>
      <p:sp>
        <p:nvSpPr>
          <p:cNvPr id="5" name="Footer Placeholder 4">
            <a:extLst>
              <a:ext uri="{FF2B5EF4-FFF2-40B4-BE49-F238E27FC236}">
                <a16:creationId xmlns:a16="http://schemas.microsoft.com/office/drawing/2014/main" id="{12945D39-CD0A-3BFF-2BCE-946A75E593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3766A-88D9-646C-3DA2-BDEF235B012B}"/>
              </a:ext>
            </a:extLst>
          </p:cNvPr>
          <p:cNvSpPr>
            <a:spLocks noGrp="1"/>
          </p:cNvSpPr>
          <p:nvPr>
            <p:ph type="sldNum" sz="quarter" idx="12"/>
          </p:nvPr>
        </p:nvSpPr>
        <p:spPr/>
        <p:txBody>
          <a:bodyPr/>
          <a:lstStyle/>
          <a:p>
            <a:fld id="{DFCBEA44-8D13-4495-9B7A-0D1FCCAFCEB5}" type="slidenum">
              <a:rPr lang="en-US" smtClean="0"/>
              <a:t>‹#›</a:t>
            </a:fld>
            <a:endParaRPr lang="en-US"/>
          </a:p>
        </p:txBody>
      </p:sp>
    </p:spTree>
    <p:extLst>
      <p:ext uri="{BB962C8B-B14F-4D97-AF65-F5344CB8AC3E}">
        <p14:creationId xmlns:p14="http://schemas.microsoft.com/office/powerpoint/2010/main" val="2055838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B7718C-5D80-4DF3-F8B8-BEFFF81941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BC2D0C-4FB8-77CC-CE14-F704F5DB8E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8B0E49-2AC0-497C-6A96-447E3DC953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8C078F-69C3-497D-B177-6322D3024E63}" type="datetimeFigureOut">
              <a:rPr lang="en-US" smtClean="0"/>
              <a:t>9/16/26</a:t>
            </a:fld>
            <a:endParaRPr lang="en-US"/>
          </a:p>
        </p:txBody>
      </p:sp>
      <p:sp>
        <p:nvSpPr>
          <p:cNvPr id="5" name="Footer Placeholder 4">
            <a:extLst>
              <a:ext uri="{FF2B5EF4-FFF2-40B4-BE49-F238E27FC236}">
                <a16:creationId xmlns:a16="http://schemas.microsoft.com/office/drawing/2014/main" id="{48316410-1FB6-B93C-857E-155EE7F55E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D78953-4EFD-53E3-2D85-D8D4FFB884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BEA44-8D13-4495-9B7A-0D1FCCAFCEB5}" type="slidenum">
              <a:rPr lang="en-US" smtClean="0"/>
              <a:t>‹#›</a:t>
            </a:fld>
            <a:endParaRPr lang="en-US"/>
          </a:p>
        </p:txBody>
      </p:sp>
    </p:spTree>
    <p:extLst>
      <p:ext uri="{BB962C8B-B14F-4D97-AF65-F5344CB8AC3E}">
        <p14:creationId xmlns:p14="http://schemas.microsoft.com/office/powerpoint/2010/main" val="779586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1D9D7D-C286-00A8-43EA-8750E65E78AE}"/>
              </a:ext>
            </a:extLst>
          </p:cNvPr>
          <p:cNvSpPr txBox="1"/>
          <p:nvPr/>
        </p:nvSpPr>
        <p:spPr>
          <a:xfrm>
            <a:off x="999074" y="782934"/>
            <a:ext cx="9021033" cy="2739211"/>
          </a:xfrm>
          <a:prstGeom prst="rect">
            <a:avLst/>
          </a:prstGeom>
          <a:noFill/>
        </p:spPr>
        <p:txBody>
          <a:bodyPr wrap="square" rtlCol="0">
            <a:spAutoFit/>
          </a:bodyPr>
          <a:lstStyle/>
          <a:p>
            <a:pPr algn="ctr"/>
            <a:r>
              <a:rPr lang="en-US" sz="5000" dirty="0">
                <a:solidFill>
                  <a:srgbClr val="00B050"/>
                </a:solidFill>
                <a:latin typeface="Arial" panose="020B0604020202020204" pitchFamily="34" charset="0"/>
              </a:rPr>
              <a:t>Yale Blue Green Chapters: </a:t>
            </a:r>
          </a:p>
          <a:p>
            <a:pPr algn="ctr"/>
            <a:r>
              <a:rPr lang="en-US" sz="5000" dirty="0">
                <a:solidFill>
                  <a:srgbClr val="00B050"/>
                </a:solidFill>
                <a:latin typeface="Arial" panose="020B0604020202020204" pitchFamily="34" charset="0"/>
              </a:rPr>
              <a:t>Our Alumni in Sustainability</a:t>
            </a:r>
          </a:p>
          <a:p>
            <a:endParaRPr lang="en-US" sz="3600" dirty="0">
              <a:solidFill>
                <a:srgbClr val="00B050"/>
              </a:solidFill>
              <a:latin typeface="Arial" panose="020B0604020202020204" pitchFamily="34" charset="0"/>
            </a:endParaRPr>
          </a:p>
          <a:p>
            <a:r>
              <a:rPr lang="en-US" sz="3600" dirty="0">
                <a:solidFill>
                  <a:srgbClr val="00B050"/>
                </a:solidFill>
                <a:latin typeface="Arial" panose="020B0604020202020204" pitchFamily="34" charset="0"/>
              </a:rPr>
              <a:t>   </a:t>
            </a:r>
            <a:r>
              <a:rPr lang="en-US" sz="3600" dirty="0">
                <a:solidFill>
                  <a:schemeClr val="accent1"/>
                </a:solidFill>
                <a:latin typeface="Arial" panose="020B0604020202020204" pitchFamily="34" charset="0"/>
              </a:rPr>
              <a:t>Brief history, current work, &amp; future plans</a:t>
            </a:r>
          </a:p>
        </p:txBody>
      </p:sp>
      <p:pic>
        <p:nvPicPr>
          <p:cNvPr id="4" name="Picture 3" descr="A group of people posing for a photo&#10;&#10;AI-generated content may be incorrect.">
            <a:extLst>
              <a:ext uri="{FF2B5EF4-FFF2-40B4-BE49-F238E27FC236}">
                <a16:creationId xmlns:a16="http://schemas.microsoft.com/office/drawing/2014/main" id="{71D33425-DE86-EBA3-223E-3D4B8E21B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512" y="3705025"/>
            <a:ext cx="6350000" cy="2603500"/>
          </a:xfrm>
          <a:prstGeom prst="rect">
            <a:avLst/>
          </a:prstGeom>
        </p:spPr>
      </p:pic>
    </p:spTree>
    <p:extLst>
      <p:ext uri="{BB962C8B-B14F-4D97-AF65-F5344CB8AC3E}">
        <p14:creationId xmlns:p14="http://schemas.microsoft.com/office/powerpoint/2010/main" val="821089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8BDA4-1577-5BDA-5DFD-030E3AB32D66}"/>
              </a:ext>
            </a:extLst>
          </p:cNvPr>
          <p:cNvSpPr>
            <a:spLocks noGrp="1"/>
          </p:cNvSpPr>
          <p:nvPr>
            <p:ph type="title"/>
          </p:nvPr>
        </p:nvSpPr>
        <p:spPr/>
        <p:txBody>
          <a:bodyPr/>
          <a:lstStyle/>
          <a:p>
            <a:r>
              <a:rPr lang="en-US" dirty="0">
                <a:solidFill>
                  <a:srgbClr val="00B050"/>
                </a:solidFill>
              </a:rPr>
              <a:t>	YBG Chapters Chair Presenters</a:t>
            </a:r>
          </a:p>
        </p:txBody>
      </p:sp>
      <p:sp>
        <p:nvSpPr>
          <p:cNvPr id="3" name="Content Placeholder 2">
            <a:extLst>
              <a:ext uri="{FF2B5EF4-FFF2-40B4-BE49-F238E27FC236}">
                <a16:creationId xmlns:a16="http://schemas.microsoft.com/office/drawing/2014/main" id="{BF415F83-E6E8-56BE-314D-13985CB913CF}"/>
              </a:ext>
            </a:extLst>
          </p:cNvPr>
          <p:cNvSpPr>
            <a:spLocks noGrp="1"/>
          </p:cNvSpPr>
          <p:nvPr>
            <p:ph idx="1"/>
          </p:nvPr>
        </p:nvSpPr>
        <p:spPr>
          <a:xfrm>
            <a:off x="496765" y="1356528"/>
            <a:ext cx="11198469" cy="5064369"/>
          </a:xfrm>
        </p:spPr>
        <p:txBody>
          <a:bodyPr>
            <a:normAutofit/>
          </a:bodyPr>
          <a:lstStyle/>
          <a:p>
            <a:pPr marL="0" indent="0">
              <a:buNone/>
            </a:pPr>
            <a:endParaRPr lang="en-US" sz="3200" dirty="0"/>
          </a:p>
          <a:p>
            <a:r>
              <a:rPr lang="en-US" sz="3200" dirty="0"/>
              <a:t>Paul Chapman, YC ’70:  Retired Educator, School Consultant</a:t>
            </a:r>
          </a:p>
          <a:p>
            <a:r>
              <a:rPr lang="en-US" sz="3200" dirty="0"/>
              <a:t>Martin Man, </a:t>
            </a:r>
            <a:r>
              <a:rPr lang="en-US" sz="3200" dirty="0" err="1"/>
              <a:t>MArch</a:t>
            </a:r>
            <a:r>
              <a:rPr lang="en-US" sz="3200" dirty="0"/>
              <a:t> ‘19:  Urban Designer, Prior + Partners</a:t>
            </a:r>
          </a:p>
          <a:p>
            <a:r>
              <a:rPr lang="en-US" sz="3200" dirty="0"/>
              <a:t>Margot McMahon, MFA ’84:  Eco-Artist, Author</a:t>
            </a:r>
          </a:p>
          <a:p>
            <a:r>
              <a:rPr lang="en-US" sz="3200" dirty="0"/>
              <a:t>Barbara Tyran, SOM ’79: Global America Business Institute</a:t>
            </a:r>
            <a:endParaRPr lang="en-US" sz="1200" dirty="0">
              <a:latin typeface="Arial" panose="020B0604020202020204" pitchFamily="34" charset="0"/>
            </a:endParaRPr>
          </a:p>
          <a:p>
            <a:r>
              <a:rPr lang="en-US" sz="3200" dirty="0"/>
              <a:t>Emily Hendrick, YC ’04:  Sustainability Advisor</a:t>
            </a:r>
          </a:p>
          <a:p>
            <a:r>
              <a:rPr lang="en-US" sz="3200" dirty="0"/>
              <a:t>Angela Lee, YC ’14, MPH ’16:  Kaiser Health Care Consultant</a:t>
            </a:r>
          </a:p>
          <a:p>
            <a:r>
              <a:rPr lang="en-US" sz="3200" dirty="0"/>
              <a:t>Sarah Ichioka, YC ’01: Founding Director, Desire Lines</a:t>
            </a:r>
          </a:p>
          <a:p>
            <a:endParaRPr lang="en-US" dirty="0"/>
          </a:p>
          <a:p>
            <a:endParaRPr lang="en-US" dirty="0"/>
          </a:p>
          <a:p>
            <a:endParaRPr lang="en-US" dirty="0">
              <a:latin typeface="Lato" panose="020F0502020204030203" pitchFamily="34" charset="0"/>
            </a:endParaRPr>
          </a:p>
          <a:p>
            <a:pPr marL="0" indent="0">
              <a:buNone/>
            </a:pPr>
            <a:endParaRPr lang="en-US" dirty="0"/>
          </a:p>
        </p:txBody>
      </p:sp>
    </p:spTree>
    <p:extLst>
      <p:ext uri="{BB962C8B-B14F-4D97-AF65-F5344CB8AC3E}">
        <p14:creationId xmlns:p14="http://schemas.microsoft.com/office/powerpoint/2010/main" val="1599074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749D-CB72-3289-6A9B-1722A1B4A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5E390-BE3E-2EE8-017D-ECBDA0B9152B}"/>
              </a:ext>
            </a:extLst>
          </p:cNvPr>
          <p:cNvSpPr>
            <a:spLocks noGrp="1"/>
          </p:cNvSpPr>
          <p:nvPr>
            <p:ph type="title"/>
          </p:nvPr>
        </p:nvSpPr>
        <p:spPr/>
        <p:txBody>
          <a:bodyPr/>
          <a:lstStyle/>
          <a:p>
            <a:r>
              <a:rPr lang="en-US" dirty="0">
                <a:solidFill>
                  <a:srgbClr val="00B050"/>
                </a:solidFill>
              </a:rPr>
              <a:t>	YBG Chapters: History and Mission</a:t>
            </a:r>
          </a:p>
        </p:txBody>
      </p:sp>
      <p:sp>
        <p:nvSpPr>
          <p:cNvPr id="3" name="Content Placeholder 2">
            <a:extLst>
              <a:ext uri="{FF2B5EF4-FFF2-40B4-BE49-F238E27FC236}">
                <a16:creationId xmlns:a16="http://schemas.microsoft.com/office/drawing/2014/main" id="{24625FCE-A0A0-3A70-9545-AF4B90FF22DB}"/>
              </a:ext>
            </a:extLst>
          </p:cNvPr>
          <p:cNvSpPr>
            <a:spLocks noGrp="1"/>
          </p:cNvSpPr>
          <p:nvPr>
            <p:ph idx="1"/>
          </p:nvPr>
        </p:nvSpPr>
        <p:spPr>
          <a:xfrm>
            <a:off x="600891" y="1690688"/>
            <a:ext cx="11105439" cy="4619677"/>
          </a:xfrm>
        </p:spPr>
        <p:txBody>
          <a:bodyPr>
            <a:normAutofit lnSpcReduction="10000"/>
          </a:bodyPr>
          <a:lstStyle/>
          <a:p>
            <a:r>
              <a:rPr lang="en-US" dirty="0"/>
              <a:t>Yale Blue Green SIG founded in 2011, Chapters envisioned in 2014-15</a:t>
            </a:r>
          </a:p>
          <a:p>
            <a:r>
              <a:rPr lang="en-US" dirty="0"/>
              <a:t>Launched in LA, NYC, Chicago, DC, Boston, and SF 2015-2020</a:t>
            </a:r>
          </a:p>
          <a:p>
            <a:r>
              <a:rPr lang="en-US" dirty="0"/>
              <a:t>Pandemic hibernation 2020, resurrection 2022 and ongoing</a:t>
            </a:r>
          </a:p>
          <a:p>
            <a:r>
              <a:rPr lang="en-US" dirty="0"/>
              <a:t>YBG Mission: </a:t>
            </a:r>
            <a:r>
              <a:rPr lang="en-US" sz="1900" b="0" i="1" u="none" strike="noStrike" dirty="0">
                <a:effectLst/>
                <a:latin typeface="Lato" panose="020F0502020204030203" pitchFamily="34" charset="0"/>
              </a:rPr>
              <a:t>“Our mission is to serve as an alumni hub for thought leadership, collaborative action, lifelong learning and inspiration on initiatives promoting environmental  sustainability and to liaise with the University in its sustainability efforts.”</a:t>
            </a:r>
          </a:p>
          <a:p>
            <a:r>
              <a:rPr lang="en-US" sz="2400" b="0" u="none" strike="noStrike" dirty="0">
                <a:effectLst/>
                <a:latin typeface="Lato" panose="020F0502020204030203" pitchFamily="34" charset="0"/>
              </a:rPr>
              <a:t>Purpose: </a:t>
            </a:r>
            <a:r>
              <a:rPr lang="en-US" sz="2400" dirty="0">
                <a:latin typeface="Lato" panose="020F0502020204030203" pitchFamily="34" charset="0"/>
              </a:rPr>
              <a:t>C</a:t>
            </a:r>
            <a:r>
              <a:rPr lang="en-US" sz="2400" b="0" i="0" u="none" strike="noStrike" dirty="0">
                <a:effectLst/>
                <a:latin typeface="Lato" panose="020F0502020204030203" pitchFamily="34" charset="0"/>
              </a:rPr>
              <a:t>hapters are an opportunity for alums to connect with fellow alums, build community, participate in social activities and service projects, and engage with environmental and sustainability issues unique to their area.</a:t>
            </a:r>
            <a:endParaRPr lang="en-US" sz="2400" b="0" i="1" u="none" strike="noStrike" dirty="0">
              <a:effectLst/>
              <a:latin typeface="Lato" panose="020F0502020204030203" pitchFamily="34" charset="0"/>
            </a:endParaRPr>
          </a:p>
          <a:p>
            <a:r>
              <a:rPr lang="en-US" sz="3200" dirty="0">
                <a:latin typeface="Lato" panose="020F0502020204030203" pitchFamily="34" charset="0"/>
              </a:rPr>
              <a:t>Chapter Focus:  Nature, Service, Networking, Education, Activism</a:t>
            </a:r>
          </a:p>
          <a:p>
            <a:pPr marL="0" indent="0">
              <a:buNone/>
            </a:pPr>
            <a:endParaRPr lang="en-US" dirty="0"/>
          </a:p>
        </p:txBody>
      </p:sp>
    </p:spTree>
    <p:extLst>
      <p:ext uri="{BB962C8B-B14F-4D97-AF65-F5344CB8AC3E}">
        <p14:creationId xmlns:p14="http://schemas.microsoft.com/office/powerpoint/2010/main" val="1113373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F09E-834A-48DA-6E81-59174CC56C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FC551-8323-0D3F-0C47-CE58B45E47E7}"/>
              </a:ext>
            </a:extLst>
          </p:cNvPr>
          <p:cNvSpPr>
            <a:spLocks noGrp="1"/>
          </p:cNvSpPr>
          <p:nvPr>
            <p:ph type="title"/>
          </p:nvPr>
        </p:nvSpPr>
        <p:spPr/>
        <p:txBody>
          <a:bodyPr/>
          <a:lstStyle/>
          <a:p>
            <a:r>
              <a:rPr lang="en-US" dirty="0">
                <a:solidFill>
                  <a:srgbClr val="00B050"/>
                </a:solidFill>
              </a:rPr>
              <a:t>	Current Organization of YBG Chapters</a:t>
            </a:r>
          </a:p>
        </p:txBody>
      </p:sp>
      <p:sp>
        <p:nvSpPr>
          <p:cNvPr id="3" name="Content Placeholder 2">
            <a:extLst>
              <a:ext uri="{FF2B5EF4-FFF2-40B4-BE49-F238E27FC236}">
                <a16:creationId xmlns:a16="http://schemas.microsoft.com/office/drawing/2014/main" id="{748A9D82-81FA-0DB4-0752-052D57D159BA}"/>
              </a:ext>
            </a:extLst>
          </p:cNvPr>
          <p:cNvSpPr>
            <a:spLocks noGrp="1"/>
          </p:cNvSpPr>
          <p:nvPr>
            <p:ph idx="1"/>
          </p:nvPr>
        </p:nvSpPr>
        <p:spPr>
          <a:xfrm>
            <a:off x="464024" y="1578881"/>
            <a:ext cx="11147405" cy="4562983"/>
          </a:xfrm>
        </p:spPr>
        <p:txBody>
          <a:bodyPr>
            <a:normAutofit fontScale="92500"/>
          </a:bodyPr>
          <a:lstStyle/>
          <a:p>
            <a:r>
              <a:rPr lang="en-US" sz="3200" dirty="0"/>
              <a:t>Original Chapters: Boston, New York, Washington DC, Chicago, SF</a:t>
            </a:r>
          </a:p>
          <a:p>
            <a:r>
              <a:rPr lang="en-US" sz="3200" dirty="0"/>
              <a:t>New and Emerging Chapters: London, New Haven, San Antonio, Colorado, Singapore, Oregon</a:t>
            </a:r>
          </a:p>
          <a:p>
            <a:r>
              <a:rPr lang="en-US" sz="3200" dirty="0"/>
              <a:t>Class Chapters: Launched with Y94</a:t>
            </a:r>
          </a:p>
          <a:p>
            <a:r>
              <a:rPr lang="en-US" sz="3200" dirty="0"/>
              <a:t>Thematic Chapters: In development</a:t>
            </a:r>
          </a:p>
          <a:p>
            <a:r>
              <a:rPr lang="en-US" sz="3200" dirty="0"/>
              <a:t>Leadership: Typically includes Co-Chairs</a:t>
            </a:r>
          </a:p>
          <a:p>
            <a:r>
              <a:rPr lang="en-US" sz="3200" dirty="0"/>
              <a:t>Communication: YBG Chapters website, Mailchimp, individual chapter newsletters</a:t>
            </a:r>
          </a:p>
          <a:p>
            <a:r>
              <a:rPr lang="en-US" sz="3200" dirty="0">
                <a:latin typeface="Lato" panose="020F0502020204030203" pitchFamily="34" charset="0"/>
              </a:rPr>
              <a:t>Yale Day of Service 2026: 9 chapters, 12 projects, ~ 150 vols!</a:t>
            </a:r>
            <a:endParaRPr lang="en-US" sz="3200" dirty="0"/>
          </a:p>
          <a:p>
            <a:endParaRPr lang="en-US" dirty="0"/>
          </a:p>
        </p:txBody>
      </p:sp>
    </p:spTree>
    <p:extLst>
      <p:ext uri="{BB962C8B-B14F-4D97-AF65-F5344CB8AC3E}">
        <p14:creationId xmlns:p14="http://schemas.microsoft.com/office/powerpoint/2010/main" val="1682059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D03BF-0C1A-B1CE-2F33-815EDB577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AD255-86D3-466E-FD62-3C95CD763368}"/>
              </a:ext>
            </a:extLst>
          </p:cNvPr>
          <p:cNvSpPr>
            <a:spLocks noGrp="1"/>
          </p:cNvSpPr>
          <p:nvPr>
            <p:ph type="title"/>
          </p:nvPr>
        </p:nvSpPr>
        <p:spPr>
          <a:xfrm>
            <a:off x="700453" y="-183663"/>
            <a:ext cx="10791092" cy="1325563"/>
          </a:xfrm>
        </p:spPr>
        <p:txBody>
          <a:bodyPr/>
          <a:lstStyle/>
          <a:p>
            <a:pPr algn="ctr"/>
            <a:r>
              <a:rPr lang="en-US" dirty="0">
                <a:solidFill>
                  <a:srgbClr val="00B050"/>
                </a:solidFill>
              </a:rPr>
              <a:t>YBG London: Sustainability Mixer </a:t>
            </a:r>
          </a:p>
        </p:txBody>
      </p:sp>
      <p:pic>
        <p:nvPicPr>
          <p:cNvPr id="4" name="Content Placeholder 3">
            <a:extLst>
              <a:ext uri="{FF2B5EF4-FFF2-40B4-BE49-F238E27FC236}">
                <a16:creationId xmlns:a16="http://schemas.microsoft.com/office/drawing/2014/main" id="{0D550B33-CB4C-F664-54A2-304BB66789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8514" y="996955"/>
            <a:ext cx="6054970" cy="5608340"/>
          </a:xfrm>
          <a:prstGeom prst="rect">
            <a:avLst/>
          </a:prstGeom>
        </p:spPr>
      </p:pic>
    </p:spTree>
    <p:extLst>
      <p:ext uri="{BB962C8B-B14F-4D97-AF65-F5344CB8AC3E}">
        <p14:creationId xmlns:p14="http://schemas.microsoft.com/office/powerpoint/2010/main" val="1360529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A51F6-D26C-C111-2304-05F9858AD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496EDA-A3DA-C0B5-3C7B-B815F19E3F2F}"/>
              </a:ext>
            </a:extLst>
          </p:cNvPr>
          <p:cNvSpPr>
            <a:spLocks noGrp="1"/>
          </p:cNvSpPr>
          <p:nvPr>
            <p:ph type="title"/>
          </p:nvPr>
        </p:nvSpPr>
        <p:spPr>
          <a:xfrm>
            <a:off x="548054" y="-119605"/>
            <a:ext cx="10791092" cy="1325563"/>
          </a:xfrm>
        </p:spPr>
        <p:txBody>
          <a:bodyPr/>
          <a:lstStyle/>
          <a:p>
            <a:pPr algn="ctr"/>
            <a:r>
              <a:rPr lang="en-US" dirty="0">
                <a:solidFill>
                  <a:srgbClr val="00B050"/>
                </a:solidFill>
              </a:rPr>
              <a:t>	 YBG London: Climate Action Week</a:t>
            </a:r>
          </a:p>
        </p:txBody>
      </p:sp>
      <p:pic>
        <p:nvPicPr>
          <p:cNvPr id="7" name="Content Placeholder 6">
            <a:extLst>
              <a:ext uri="{FF2B5EF4-FFF2-40B4-BE49-F238E27FC236}">
                <a16:creationId xmlns:a16="http://schemas.microsoft.com/office/drawing/2014/main" id="{12796A42-D5B4-BE54-9E02-ADE9F1B1E7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7744" y="1053787"/>
            <a:ext cx="9976511" cy="5608434"/>
          </a:xfrm>
          <a:prstGeom prst="rect">
            <a:avLst/>
          </a:prstGeom>
        </p:spPr>
      </p:pic>
    </p:spTree>
    <p:extLst>
      <p:ext uri="{BB962C8B-B14F-4D97-AF65-F5344CB8AC3E}">
        <p14:creationId xmlns:p14="http://schemas.microsoft.com/office/powerpoint/2010/main" val="907882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2B1AA-DBCA-73A4-5A3D-4728219B55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A37B23-8257-55FE-CA7E-15BE38A8AE37}"/>
              </a:ext>
            </a:extLst>
          </p:cNvPr>
          <p:cNvSpPr>
            <a:spLocks noGrp="1"/>
          </p:cNvSpPr>
          <p:nvPr>
            <p:ph type="title"/>
          </p:nvPr>
        </p:nvSpPr>
        <p:spPr>
          <a:xfrm>
            <a:off x="700454" y="47449"/>
            <a:ext cx="10791092" cy="1325563"/>
          </a:xfrm>
        </p:spPr>
        <p:txBody>
          <a:bodyPr/>
          <a:lstStyle/>
          <a:p>
            <a:pPr algn="ctr"/>
            <a:r>
              <a:rPr lang="en-US" dirty="0">
                <a:solidFill>
                  <a:srgbClr val="00B050"/>
                </a:solidFill>
              </a:rPr>
              <a:t>YBG London: Sustainable Development Panel</a:t>
            </a:r>
          </a:p>
        </p:txBody>
      </p:sp>
      <p:pic>
        <p:nvPicPr>
          <p:cNvPr id="7" name="Content Placeholder 6">
            <a:extLst>
              <a:ext uri="{FF2B5EF4-FFF2-40B4-BE49-F238E27FC236}">
                <a16:creationId xmlns:a16="http://schemas.microsoft.com/office/drawing/2014/main" id="{89864EE0-401E-F123-34AD-A535651496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9681" y="1355427"/>
            <a:ext cx="7932637" cy="5288425"/>
          </a:xfrm>
          <a:prstGeom prst="rect">
            <a:avLst/>
          </a:prstGeom>
        </p:spPr>
      </p:pic>
    </p:spTree>
    <p:extLst>
      <p:ext uri="{BB962C8B-B14F-4D97-AF65-F5344CB8AC3E}">
        <p14:creationId xmlns:p14="http://schemas.microsoft.com/office/powerpoint/2010/main" val="3481483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B59A0-A01B-7CE0-D0B3-7114BF5C38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7A863-5C6B-9DFF-352A-52C216E8E0BD}"/>
              </a:ext>
            </a:extLst>
          </p:cNvPr>
          <p:cNvSpPr>
            <a:spLocks noGrp="1"/>
          </p:cNvSpPr>
          <p:nvPr>
            <p:ph type="title"/>
          </p:nvPr>
        </p:nvSpPr>
        <p:spPr>
          <a:xfrm>
            <a:off x="548054" y="47449"/>
            <a:ext cx="10791092" cy="1325563"/>
          </a:xfrm>
        </p:spPr>
        <p:txBody>
          <a:bodyPr/>
          <a:lstStyle/>
          <a:p>
            <a:pPr algn="ctr"/>
            <a:r>
              <a:rPr lang="en-US" dirty="0">
                <a:solidFill>
                  <a:srgbClr val="00B050"/>
                </a:solidFill>
              </a:rPr>
              <a:t>	YBG London: Yale Day of Service - East End 	Homes Community Gardening</a:t>
            </a:r>
          </a:p>
        </p:txBody>
      </p:sp>
      <p:pic>
        <p:nvPicPr>
          <p:cNvPr id="7" name="Content Placeholder 6">
            <a:extLst>
              <a:ext uri="{FF2B5EF4-FFF2-40B4-BE49-F238E27FC236}">
                <a16:creationId xmlns:a16="http://schemas.microsoft.com/office/drawing/2014/main" id="{7D6F157D-B34B-6F16-BE2A-D1F068B7BE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873" y="2110641"/>
            <a:ext cx="6726875" cy="3783867"/>
          </a:xfrm>
        </p:spPr>
      </p:pic>
      <p:pic>
        <p:nvPicPr>
          <p:cNvPr id="9" name="Picture 8">
            <a:extLst>
              <a:ext uri="{FF2B5EF4-FFF2-40B4-BE49-F238E27FC236}">
                <a16:creationId xmlns:a16="http://schemas.microsoft.com/office/drawing/2014/main" id="{DF092CD8-DCFA-2241-FA01-C6F541771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769" y="1544271"/>
            <a:ext cx="4560277" cy="2565156"/>
          </a:xfrm>
          <a:prstGeom prst="rect">
            <a:avLst/>
          </a:prstGeom>
        </p:spPr>
      </p:pic>
      <p:pic>
        <p:nvPicPr>
          <p:cNvPr id="11" name="Picture 10">
            <a:extLst>
              <a:ext uri="{FF2B5EF4-FFF2-40B4-BE49-F238E27FC236}">
                <a16:creationId xmlns:a16="http://schemas.microsoft.com/office/drawing/2014/main" id="{D96CC9EF-191F-A7B2-CDF0-D6D0337D7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1769" y="4159738"/>
            <a:ext cx="4560277" cy="2565156"/>
          </a:xfrm>
          <a:prstGeom prst="rect">
            <a:avLst/>
          </a:prstGeom>
        </p:spPr>
      </p:pic>
    </p:spTree>
    <p:extLst>
      <p:ext uri="{BB962C8B-B14F-4D97-AF65-F5344CB8AC3E}">
        <p14:creationId xmlns:p14="http://schemas.microsoft.com/office/powerpoint/2010/main" val="3741650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55B4E-6A86-BD6E-887B-E36AF6EE2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5184A-2A0A-43DD-03D9-21E28F2C0230}"/>
              </a:ext>
            </a:extLst>
          </p:cNvPr>
          <p:cNvSpPr>
            <a:spLocks noGrp="1"/>
          </p:cNvSpPr>
          <p:nvPr>
            <p:ph type="title"/>
          </p:nvPr>
        </p:nvSpPr>
        <p:spPr>
          <a:xfrm>
            <a:off x="548054" y="47449"/>
            <a:ext cx="10791092" cy="1325563"/>
          </a:xfrm>
        </p:spPr>
        <p:txBody>
          <a:bodyPr/>
          <a:lstStyle/>
          <a:p>
            <a:pPr algn="ctr"/>
            <a:r>
              <a:rPr lang="en-US" dirty="0">
                <a:solidFill>
                  <a:srgbClr val="00B050"/>
                </a:solidFill>
              </a:rPr>
              <a:t>	YBG London: Bluebells Walk</a:t>
            </a:r>
          </a:p>
        </p:txBody>
      </p:sp>
      <p:pic>
        <p:nvPicPr>
          <p:cNvPr id="7" name="Content Placeholder 6">
            <a:extLst>
              <a:ext uri="{FF2B5EF4-FFF2-40B4-BE49-F238E27FC236}">
                <a16:creationId xmlns:a16="http://schemas.microsoft.com/office/drawing/2014/main" id="{831496DF-1263-07D9-0A0A-209E11777A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158" y="2137028"/>
            <a:ext cx="6405903" cy="3603320"/>
          </a:xfrm>
        </p:spPr>
      </p:pic>
      <p:grpSp>
        <p:nvGrpSpPr>
          <p:cNvPr id="14" name="Group 13">
            <a:extLst>
              <a:ext uri="{FF2B5EF4-FFF2-40B4-BE49-F238E27FC236}">
                <a16:creationId xmlns:a16="http://schemas.microsoft.com/office/drawing/2014/main" id="{6242E629-150A-B9E7-C12A-D4454DDC731A}"/>
              </a:ext>
            </a:extLst>
          </p:cNvPr>
          <p:cNvGrpSpPr/>
          <p:nvPr/>
        </p:nvGrpSpPr>
        <p:grpSpPr>
          <a:xfrm>
            <a:off x="6708531" y="1245495"/>
            <a:ext cx="4756638" cy="5475299"/>
            <a:chOff x="6708531" y="1491517"/>
            <a:chExt cx="4542908" cy="5229277"/>
          </a:xfrm>
        </p:grpSpPr>
        <p:pic>
          <p:nvPicPr>
            <p:cNvPr id="9" name="Picture 8">
              <a:extLst>
                <a:ext uri="{FF2B5EF4-FFF2-40B4-BE49-F238E27FC236}">
                  <a16:creationId xmlns:a16="http://schemas.microsoft.com/office/drawing/2014/main" id="{02EFDA71-E079-CD00-8D3D-67791C8AF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8531" y="1491517"/>
              <a:ext cx="4542908" cy="2555386"/>
            </a:xfrm>
            <a:prstGeom prst="rect">
              <a:avLst/>
            </a:prstGeom>
          </p:spPr>
        </p:pic>
        <p:pic>
          <p:nvPicPr>
            <p:cNvPr id="13" name="Picture 12">
              <a:extLst>
                <a:ext uri="{FF2B5EF4-FFF2-40B4-BE49-F238E27FC236}">
                  <a16:creationId xmlns:a16="http://schemas.microsoft.com/office/drawing/2014/main" id="{A9A78D8D-2E09-98EE-1A5A-BDABD502D4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8531" y="4165408"/>
              <a:ext cx="4542908" cy="2555386"/>
            </a:xfrm>
            <a:prstGeom prst="rect">
              <a:avLst/>
            </a:prstGeom>
          </p:spPr>
        </p:pic>
      </p:grpSp>
    </p:spTree>
    <p:extLst>
      <p:ext uri="{BB962C8B-B14F-4D97-AF65-F5344CB8AC3E}">
        <p14:creationId xmlns:p14="http://schemas.microsoft.com/office/powerpoint/2010/main" val="29437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13D7-7073-FC1A-9DEF-6068FA618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6F575-E895-4C6F-23AF-6660B0CD9843}"/>
              </a:ext>
            </a:extLst>
          </p:cNvPr>
          <p:cNvSpPr>
            <a:spLocks noGrp="1"/>
          </p:cNvSpPr>
          <p:nvPr>
            <p:ph type="title"/>
          </p:nvPr>
        </p:nvSpPr>
        <p:spPr>
          <a:xfrm>
            <a:off x="-518745" y="47449"/>
            <a:ext cx="10791092" cy="1325563"/>
          </a:xfrm>
        </p:spPr>
        <p:txBody>
          <a:bodyPr/>
          <a:lstStyle/>
          <a:p>
            <a:r>
              <a:rPr lang="en-US" dirty="0">
                <a:solidFill>
                  <a:srgbClr val="00B050"/>
                </a:solidFill>
              </a:rPr>
              <a:t>	YBG London: Organic Farm Trip</a:t>
            </a:r>
          </a:p>
        </p:txBody>
      </p:sp>
      <p:pic>
        <p:nvPicPr>
          <p:cNvPr id="6" name="Picture 5">
            <a:extLst>
              <a:ext uri="{FF2B5EF4-FFF2-40B4-BE49-F238E27FC236}">
                <a16:creationId xmlns:a16="http://schemas.microsoft.com/office/drawing/2014/main" id="{A8ACE94F-086C-669C-36E5-CD689AC19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854" y="1373012"/>
            <a:ext cx="6478954" cy="4859215"/>
          </a:xfrm>
          <a:prstGeom prst="rect">
            <a:avLst/>
          </a:prstGeom>
        </p:spPr>
      </p:pic>
      <p:grpSp>
        <p:nvGrpSpPr>
          <p:cNvPr id="15" name="Group 14">
            <a:extLst>
              <a:ext uri="{FF2B5EF4-FFF2-40B4-BE49-F238E27FC236}">
                <a16:creationId xmlns:a16="http://schemas.microsoft.com/office/drawing/2014/main" id="{A1E34A2B-ED85-9AF7-3D5D-D1C0A6A7AB46}"/>
              </a:ext>
            </a:extLst>
          </p:cNvPr>
          <p:cNvGrpSpPr/>
          <p:nvPr/>
        </p:nvGrpSpPr>
        <p:grpSpPr>
          <a:xfrm>
            <a:off x="7824178" y="434575"/>
            <a:ext cx="4062046" cy="6217713"/>
            <a:chOff x="7315200" y="-340023"/>
            <a:chExt cx="4568093" cy="6992312"/>
          </a:xfrm>
        </p:grpSpPr>
        <p:pic>
          <p:nvPicPr>
            <p:cNvPr id="10" name="Picture 9">
              <a:extLst>
                <a:ext uri="{FF2B5EF4-FFF2-40B4-BE49-F238E27FC236}">
                  <a16:creationId xmlns:a16="http://schemas.microsoft.com/office/drawing/2014/main" id="{2DE7F6AD-FD27-9731-3696-133ADEA18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340023"/>
              <a:ext cx="4568093" cy="3426070"/>
            </a:xfrm>
            <a:prstGeom prst="rect">
              <a:avLst/>
            </a:prstGeom>
          </p:spPr>
        </p:pic>
        <p:pic>
          <p:nvPicPr>
            <p:cNvPr id="12" name="Picture 11">
              <a:extLst>
                <a:ext uri="{FF2B5EF4-FFF2-40B4-BE49-F238E27FC236}">
                  <a16:creationId xmlns:a16="http://schemas.microsoft.com/office/drawing/2014/main" id="{11A361D0-F0B1-AEA9-CB8B-31F7E6AFEA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0" y="3226220"/>
              <a:ext cx="4568092" cy="3426069"/>
            </a:xfrm>
            <a:prstGeom prst="rect">
              <a:avLst/>
            </a:prstGeom>
          </p:spPr>
        </p:pic>
      </p:grpSp>
    </p:spTree>
    <p:extLst>
      <p:ext uri="{BB962C8B-B14F-4D97-AF65-F5344CB8AC3E}">
        <p14:creationId xmlns:p14="http://schemas.microsoft.com/office/powerpoint/2010/main" val="2217892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C015-6444-73DF-CD95-4A7139796F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40BCB-9A2C-6C92-74A2-AF192717F703}"/>
              </a:ext>
            </a:extLst>
          </p:cNvPr>
          <p:cNvSpPr>
            <a:spLocks noGrp="1"/>
          </p:cNvSpPr>
          <p:nvPr>
            <p:ph type="title"/>
          </p:nvPr>
        </p:nvSpPr>
        <p:spPr>
          <a:xfrm>
            <a:off x="653142" y="543255"/>
            <a:ext cx="11115304" cy="1325563"/>
          </a:xfrm>
        </p:spPr>
        <p:txBody>
          <a:bodyPr>
            <a:normAutofit fontScale="90000"/>
          </a:bodyPr>
          <a:lstStyle/>
          <a:p>
            <a:r>
              <a:rPr lang="en-US" dirty="0">
                <a:solidFill>
                  <a:srgbClr val="00B050"/>
                </a:solidFill>
              </a:rPr>
              <a:t>YBG Chicago: Anam Cara Eco-Art Space </a:t>
            </a:r>
            <a:r>
              <a:rPr lang="en-US" dirty="0" err="1">
                <a:solidFill>
                  <a:srgbClr val="00B050"/>
                </a:solidFill>
              </a:rPr>
              <a:t>Chiwaukee</a:t>
            </a:r>
            <a:br>
              <a:rPr lang="en-US" dirty="0">
                <a:solidFill>
                  <a:srgbClr val="00B050"/>
                </a:solidFill>
              </a:rPr>
            </a:br>
            <a:r>
              <a:rPr lang="en-US" dirty="0">
                <a:solidFill>
                  <a:srgbClr val="00B050"/>
                </a:solidFill>
              </a:rPr>
              <a:t>Prairie seeding on Lake Michigan</a:t>
            </a:r>
            <a:br>
              <a:rPr lang="en-US" dirty="0">
                <a:solidFill>
                  <a:srgbClr val="00B050"/>
                </a:solidFill>
              </a:rPr>
            </a:br>
            <a:r>
              <a:rPr lang="en-US" dirty="0">
                <a:solidFill>
                  <a:srgbClr val="00B050"/>
                </a:solidFill>
              </a:rPr>
              <a:t>https://</a:t>
            </a:r>
            <a:r>
              <a:rPr lang="en-US" dirty="0" err="1">
                <a:solidFill>
                  <a:srgbClr val="00B050"/>
                </a:solidFill>
              </a:rPr>
              <a:t>www.margotmcmahon.com</a:t>
            </a:r>
            <a:r>
              <a:rPr lang="en-US" dirty="0">
                <a:solidFill>
                  <a:srgbClr val="00B050"/>
                </a:solidFill>
              </a:rPr>
              <a:t>/</a:t>
            </a:r>
            <a:r>
              <a:rPr lang="en-US" dirty="0" err="1">
                <a:solidFill>
                  <a:srgbClr val="00B050"/>
                </a:solidFill>
              </a:rPr>
              <a:t>anamcara.html</a:t>
            </a:r>
            <a:endParaRPr lang="en-US" dirty="0">
              <a:solidFill>
                <a:srgbClr val="00B050"/>
              </a:solidFill>
            </a:endParaRPr>
          </a:p>
        </p:txBody>
      </p:sp>
      <p:pic>
        <p:nvPicPr>
          <p:cNvPr id="7" name="Content Placeholder 6">
            <a:extLst>
              <a:ext uri="{FF2B5EF4-FFF2-40B4-BE49-F238E27FC236}">
                <a16:creationId xmlns:a16="http://schemas.microsoft.com/office/drawing/2014/main" id="{5C682FF8-5BB4-70A0-6B12-41635FE543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80801" y="2506394"/>
            <a:ext cx="5402563" cy="3707842"/>
          </a:xfrm>
          <a:prstGeom prst="rect">
            <a:avLst/>
          </a:prstGeom>
        </p:spPr>
      </p:pic>
      <p:pic>
        <p:nvPicPr>
          <p:cNvPr id="9" name="Picture 8">
            <a:extLst>
              <a:ext uri="{FF2B5EF4-FFF2-40B4-BE49-F238E27FC236}">
                <a16:creationId xmlns:a16="http://schemas.microsoft.com/office/drawing/2014/main" id="{E32E09B2-EF0E-4118-29B7-5282B000A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61" y="2506394"/>
            <a:ext cx="6020321" cy="3707842"/>
          </a:xfrm>
          <a:prstGeom prst="rect">
            <a:avLst/>
          </a:prstGeom>
        </p:spPr>
      </p:pic>
    </p:spTree>
    <p:extLst>
      <p:ext uri="{BB962C8B-B14F-4D97-AF65-F5344CB8AC3E}">
        <p14:creationId xmlns:p14="http://schemas.microsoft.com/office/powerpoint/2010/main" val="1111433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33809-0A8A-E1C4-3795-D553F7492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6A389B-E46A-117E-BBD0-8251FC27B011}"/>
              </a:ext>
            </a:extLst>
          </p:cNvPr>
          <p:cNvSpPr>
            <a:spLocks noGrp="1"/>
          </p:cNvSpPr>
          <p:nvPr>
            <p:ph type="title"/>
          </p:nvPr>
        </p:nvSpPr>
        <p:spPr>
          <a:xfrm>
            <a:off x="557784" y="121285"/>
            <a:ext cx="10515600" cy="1325563"/>
          </a:xfrm>
        </p:spPr>
        <p:txBody>
          <a:bodyPr/>
          <a:lstStyle/>
          <a:p>
            <a:r>
              <a:rPr lang="en-US" dirty="0">
                <a:solidFill>
                  <a:srgbClr val="00B050"/>
                </a:solidFill>
              </a:rPr>
              <a:t>YBG Chicago: Earth Day Sapling Care Poetry</a:t>
            </a:r>
          </a:p>
        </p:txBody>
      </p:sp>
      <p:pic>
        <p:nvPicPr>
          <p:cNvPr id="4" name="Content Placeholder 3" descr="A group of people holding rakes&#10;&#10;AI-generated content may be incorrect.">
            <a:extLst>
              <a:ext uri="{FF2B5EF4-FFF2-40B4-BE49-F238E27FC236}">
                <a16:creationId xmlns:a16="http://schemas.microsoft.com/office/drawing/2014/main" id="{E7DF3412-49DF-5561-D6A4-958928E9B6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4455" y="1182624"/>
            <a:ext cx="7062257" cy="5296693"/>
          </a:xfrm>
        </p:spPr>
      </p:pic>
    </p:spTree>
    <p:extLst>
      <p:ext uri="{BB962C8B-B14F-4D97-AF65-F5344CB8AC3E}">
        <p14:creationId xmlns:p14="http://schemas.microsoft.com/office/powerpoint/2010/main" val="2030838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2C401-56CB-D1B4-FD66-8B945BD44C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1491A-2A75-149B-6645-03EFA1B1057F}"/>
              </a:ext>
            </a:extLst>
          </p:cNvPr>
          <p:cNvSpPr>
            <a:spLocks noGrp="1"/>
          </p:cNvSpPr>
          <p:nvPr>
            <p:ph type="title"/>
          </p:nvPr>
        </p:nvSpPr>
        <p:spPr>
          <a:xfrm>
            <a:off x="356286" y="1"/>
            <a:ext cx="11479427" cy="877330"/>
          </a:xfrm>
        </p:spPr>
        <p:txBody>
          <a:bodyPr>
            <a:normAutofit fontScale="90000"/>
          </a:bodyPr>
          <a:lstStyle/>
          <a:p>
            <a:r>
              <a:rPr lang="en-US" dirty="0">
                <a:solidFill>
                  <a:srgbClr val="00B050"/>
                </a:solidFill>
              </a:rPr>
              <a:t>		</a:t>
            </a:r>
            <a:br>
              <a:rPr lang="en-US" dirty="0">
                <a:solidFill>
                  <a:srgbClr val="00B050"/>
                </a:solidFill>
              </a:rPr>
            </a:br>
            <a:r>
              <a:rPr lang="en-US" dirty="0">
                <a:solidFill>
                  <a:srgbClr val="00B050"/>
                </a:solidFill>
              </a:rPr>
              <a:t>YBG Chicago: Gwendolyn Brooks Monument and 					Poetry Workshop</a:t>
            </a:r>
          </a:p>
        </p:txBody>
      </p:sp>
      <p:pic>
        <p:nvPicPr>
          <p:cNvPr id="4" name="Content Placeholder 3" descr="Two women standing next to a statue&#10;&#10;AI-generated content may be incorrect.">
            <a:extLst>
              <a:ext uri="{FF2B5EF4-FFF2-40B4-BE49-F238E27FC236}">
                <a16:creationId xmlns:a16="http://schemas.microsoft.com/office/drawing/2014/main" id="{8D8643B2-78D5-466F-59FC-C0C985A5F9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17930" y="2096390"/>
            <a:ext cx="4962146" cy="3721609"/>
          </a:xfrm>
        </p:spPr>
      </p:pic>
      <p:pic>
        <p:nvPicPr>
          <p:cNvPr id="8" name="Picture 7">
            <a:extLst>
              <a:ext uri="{FF2B5EF4-FFF2-40B4-BE49-F238E27FC236}">
                <a16:creationId xmlns:a16="http://schemas.microsoft.com/office/drawing/2014/main" id="{33E3B41C-C7F0-170D-80DC-9B9EA2A6B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8228" y="1447168"/>
            <a:ext cx="6743700" cy="4991100"/>
          </a:xfrm>
          <a:prstGeom prst="rect">
            <a:avLst/>
          </a:prstGeom>
        </p:spPr>
      </p:pic>
    </p:spTree>
    <p:extLst>
      <p:ext uri="{BB962C8B-B14F-4D97-AF65-F5344CB8AC3E}">
        <p14:creationId xmlns:p14="http://schemas.microsoft.com/office/powerpoint/2010/main" val="185043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2089-4F48-7803-135D-3ECD67ACC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34F8D-2D5B-274E-0889-F379DB331977}"/>
              </a:ext>
            </a:extLst>
          </p:cNvPr>
          <p:cNvSpPr>
            <a:spLocks noGrp="1"/>
          </p:cNvSpPr>
          <p:nvPr>
            <p:ph type="title"/>
          </p:nvPr>
        </p:nvSpPr>
        <p:spPr/>
        <p:txBody>
          <a:bodyPr/>
          <a:lstStyle/>
          <a:p>
            <a:r>
              <a:rPr lang="en-US" dirty="0">
                <a:solidFill>
                  <a:srgbClr val="00B050"/>
                </a:solidFill>
              </a:rPr>
              <a:t>YBG Chicago: Crocheting </a:t>
            </a:r>
            <a:r>
              <a:rPr lang="en-US" i="1" dirty="0" err="1">
                <a:solidFill>
                  <a:srgbClr val="00B050"/>
                </a:solidFill>
              </a:rPr>
              <a:t>Plarn</a:t>
            </a:r>
            <a:r>
              <a:rPr lang="en-US" dirty="0">
                <a:solidFill>
                  <a:srgbClr val="00B050"/>
                </a:solidFill>
              </a:rPr>
              <a:t> Coral Reefs</a:t>
            </a:r>
          </a:p>
        </p:txBody>
      </p:sp>
      <p:pic>
        <p:nvPicPr>
          <p:cNvPr id="4" name="Content Placeholder 3">
            <a:extLst>
              <a:ext uri="{FF2B5EF4-FFF2-40B4-BE49-F238E27FC236}">
                <a16:creationId xmlns:a16="http://schemas.microsoft.com/office/drawing/2014/main" id="{18060B73-79EF-2B7B-6995-9195FC2A38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690688"/>
            <a:ext cx="3461969" cy="4664330"/>
          </a:xfrm>
          <a:prstGeom prst="rect">
            <a:avLst/>
          </a:prstGeom>
        </p:spPr>
      </p:pic>
      <p:pic>
        <p:nvPicPr>
          <p:cNvPr id="8" name="Content Placeholder 3" descr="A group of crocheted objects on a table&#10;&#10;AI-generated content may be incorrect.">
            <a:extLst>
              <a:ext uri="{FF2B5EF4-FFF2-40B4-BE49-F238E27FC236}">
                <a16:creationId xmlns:a16="http://schemas.microsoft.com/office/drawing/2014/main" id="{62B78311-D2E7-1F97-9E24-2218624D9E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600209" y="2253032"/>
            <a:ext cx="4664329" cy="3498246"/>
          </a:xfrm>
          <a:prstGeom prst="rect">
            <a:avLst/>
          </a:prstGeom>
        </p:spPr>
      </p:pic>
      <p:pic>
        <p:nvPicPr>
          <p:cNvPr id="9" name="Picture 8">
            <a:extLst>
              <a:ext uri="{FF2B5EF4-FFF2-40B4-BE49-F238E27FC236}">
                <a16:creationId xmlns:a16="http://schemas.microsoft.com/office/drawing/2014/main" id="{BBCBB195-989F-0B4B-A77C-1FF30A09D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5094" y="1704249"/>
            <a:ext cx="2553229" cy="4595812"/>
          </a:xfrm>
          <a:prstGeom prst="rect">
            <a:avLst/>
          </a:prstGeom>
        </p:spPr>
      </p:pic>
    </p:spTree>
    <p:extLst>
      <p:ext uri="{BB962C8B-B14F-4D97-AF65-F5344CB8AC3E}">
        <p14:creationId xmlns:p14="http://schemas.microsoft.com/office/powerpoint/2010/main" val="3621507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CE76C-0D24-4521-64C0-FF171F9FB9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84DDA-EAF6-9CED-3296-D35D62837301}"/>
              </a:ext>
            </a:extLst>
          </p:cNvPr>
          <p:cNvSpPr>
            <a:spLocks noGrp="1"/>
          </p:cNvSpPr>
          <p:nvPr>
            <p:ph type="title"/>
          </p:nvPr>
        </p:nvSpPr>
        <p:spPr/>
        <p:txBody>
          <a:bodyPr/>
          <a:lstStyle/>
          <a:p>
            <a:r>
              <a:rPr lang="en-US" dirty="0">
                <a:solidFill>
                  <a:srgbClr val="00B050"/>
                </a:solidFill>
              </a:rPr>
              <a:t>	YBG Washington DC: Day of Service</a:t>
            </a:r>
          </a:p>
        </p:txBody>
      </p:sp>
      <p:pic>
        <p:nvPicPr>
          <p:cNvPr id="8" name="Content Placeholder 7">
            <a:extLst>
              <a:ext uri="{FF2B5EF4-FFF2-40B4-BE49-F238E27FC236}">
                <a16:creationId xmlns:a16="http://schemas.microsoft.com/office/drawing/2014/main" id="{DCB3AC0D-B526-1B7D-E20E-42D317DE62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7029281" y="1958317"/>
            <a:ext cx="4728782" cy="3546585"/>
          </a:xfrm>
          <a:prstGeom prst="rect">
            <a:avLst/>
          </a:prstGeom>
        </p:spPr>
      </p:pic>
      <p:pic>
        <p:nvPicPr>
          <p:cNvPr id="10" name="Picture 9">
            <a:extLst>
              <a:ext uri="{FF2B5EF4-FFF2-40B4-BE49-F238E27FC236}">
                <a16:creationId xmlns:a16="http://schemas.microsoft.com/office/drawing/2014/main" id="{AA9A2450-C00B-5FD1-A41A-08AA4AC59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27" y="1367218"/>
            <a:ext cx="6305043" cy="4728782"/>
          </a:xfrm>
          <a:prstGeom prst="rect">
            <a:avLst/>
          </a:prstGeom>
        </p:spPr>
      </p:pic>
    </p:spTree>
    <p:extLst>
      <p:ext uri="{BB962C8B-B14F-4D97-AF65-F5344CB8AC3E}">
        <p14:creationId xmlns:p14="http://schemas.microsoft.com/office/powerpoint/2010/main" val="2029485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C782-E905-FDB7-8817-4CD0B74E2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DFDD19-6AA0-B2E0-1B06-3624F72F8F67}"/>
              </a:ext>
            </a:extLst>
          </p:cNvPr>
          <p:cNvSpPr>
            <a:spLocks noGrp="1"/>
          </p:cNvSpPr>
          <p:nvPr>
            <p:ph type="title"/>
          </p:nvPr>
        </p:nvSpPr>
        <p:spPr>
          <a:xfrm>
            <a:off x="548054" y="0"/>
            <a:ext cx="10791092" cy="1325563"/>
          </a:xfrm>
        </p:spPr>
        <p:txBody>
          <a:bodyPr/>
          <a:lstStyle/>
          <a:p>
            <a:r>
              <a:rPr lang="en-US" dirty="0">
                <a:solidFill>
                  <a:srgbClr val="00B050"/>
                </a:solidFill>
              </a:rPr>
              <a:t>YBG Washington DC: Book Drive with First Gen</a:t>
            </a:r>
          </a:p>
        </p:txBody>
      </p:sp>
      <p:pic>
        <p:nvPicPr>
          <p:cNvPr id="4" name="Content Placeholder 3">
            <a:extLst>
              <a:ext uri="{FF2B5EF4-FFF2-40B4-BE49-F238E27FC236}">
                <a16:creationId xmlns:a16="http://schemas.microsoft.com/office/drawing/2014/main" id="{A1AE6353-E8A2-9B50-7ECA-09F13447D9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1408" y="1129172"/>
            <a:ext cx="7278624" cy="5486308"/>
          </a:xfrm>
          <a:prstGeom prst="rect">
            <a:avLst/>
          </a:prstGeom>
        </p:spPr>
      </p:pic>
    </p:spTree>
    <p:extLst>
      <p:ext uri="{BB962C8B-B14F-4D97-AF65-F5344CB8AC3E}">
        <p14:creationId xmlns:p14="http://schemas.microsoft.com/office/powerpoint/2010/main" val="2792324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CF52C-1701-3FD7-028F-50ED0A386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89CBD-B7FC-DA40-E72A-D015D3D3F1F0}"/>
              </a:ext>
            </a:extLst>
          </p:cNvPr>
          <p:cNvSpPr>
            <a:spLocks noGrp="1"/>
          </p:cNvSpPr>
          <p:nvPr>
            <p:ph type="title"/>
          </p:nvPr>
        </p:nvSpPr>
        <p:spPr>
          <a:xfrm>
            <a:off x="548054" y="0"/>
            <a:ext cx="10791092" cy="1325563"/>
          </a:xfrm>
        </p:spPr>
        <p:txBody>
          <a:bodyPr/>
          <a:lstStyle/>
          <a:p>
            <a:r>
              <a:rPr lang="en-US" dirty="0">
                <a:solidFill>
                  <a:srgbClr val="00B050"/>
                </a:solidFill>
              </a:rPr>
              <a:t>YBG Washington DC:  Yale Women Partners</a:t>
            </a:r>
          </a:p>
        </p:txBody>
      </p:sp>
      <p:pic>
        <p:nvPicPr>
          <p:cNvPr id="7" name="Content Placeholder 6">
            <a:extLst>
              <a:ext uri="{FF2B5EF4-FFF2-40B4-BE49-F238E27FC236}">
                <a16:creationId xmlns:a16="http://schemas.microsoft.com/office/drawing/2014/main" id="{2B8075BE-A118-BF18-E8DD-4F8DAA3C5A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7583" y="949980"/>
            <a:ext cx="7453289" cy="5589967"/>
          </a:xfrm>
          <a:prstGeom prst="rect">
            <a:avLst/>
          </a:prstGeom>
        </p:spPr>
      </p:pic>
    </p:spTree>
    <p:extLst>
      <p:ext uri="{BB962C8B-B14F-4D97-AF65-F5344CB8AC3E}">
        <p14:creationId xmlns:p14="http://schemas.microsoft.com/office/powerpoint/2010/main" val="254826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39671-D13F-FDD4-F39E-4E864E9AF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7A4E8-658B-D106-7D03-62B36E406A4B}"/>
              </a:ext>
            </a:extLst>
          </p:cNvPr>
          <p:cNvSpPr>
            <a:spLocks noGrp="1"/>
          </p:cNvSpPr>
          <p:nvPr>
            <p:ph type="title"/>
          </p:nvPr>
        </p:nvSpPr>
        <p:spPr>
          <a:xfrm>
            <a:off x="123568" y="0"/>
            <a:ext cx="11726562" cy="1325563"/>
          </a:xfrm>
        </p:spPr>
        <p:txBody>
          <a:bodyPr/>
          <a:lstStyle/>
          <a:p>
            <a:r>
              <a:rPr lang="en-US" dirty="0">
                <a:solidFill>
                  <a:srgbClr val="00B050"/>
                </a:solidFill>
              </a:rPr>
              <a:t>YBG Washington DC: Alumni in Tech + Climate Tech</a:t>
            </a:r>
          </a:p>
        </p:txBody>
      </p:sp>
      <p:sp>
        <p:nvSpPr>
          <p:cNvPr id="4" name="Content Placeholder 3">
            <a:extLst>
              <a:ext uri="{FF2B5EF4-FFF2-40B4-BE49-F238E27FC236}">
                <a16:creationId xmlns:a16="http://schemas.microsoft.com/office/drawing/2014/main" id="{14E25EE5-576D-A49C-F107-91DBBF391458}"/>
              </a:ext>
            </a:extLst>
          </p:cNvPr>
          <p:cNvSpPr>
            <a:spLocks noGrp="1"/>
          </p:cNvSpPr>
          <p:nvPr>
            <p:ph idx="1"/>
          </p:nvPr>
        </p:nvSpPr>
        <p:spPr>
          <a:xfrm>
            <a:off x="455140" y="998453"/>
            <a:ext cx="11281719" cy="5027785"/>
          </a:xfrm>
        </p:spPr>
        <p:txBody>
          <a:bodyPr>
            <a:noAutofit/>
          </a:bodyPr>
          <a:lstStyle/>
          <a:p>
            <a:pPr marL="0" lvl="0" indent="0" eaLnBrk="0" fontAlgn="base" hangingPunct="0">
              <a:lnSpc>
                <a:spcPct val="100000"/>
              </a:lnSpc>
              <a:spcBef>
                <a:spcPct val="0"/>
              </a:spcBef>
              <a:spcAft>
                <a:spcPct val="0"/>
              </a:spcAft>
              <a:buNone/>
            </a:pPr>
            <a:r>
              <a:rPr lang="en-US" altLang="en-US" sz="2500" b="1" dirty="0">
                <a:solidFill>
                  <a:srgbClr val="000000"/>
                </a:solidFill>
                <a:latin typeface="Arial" panose="020B0604020202020204" pitchFamily="34" charset="0"/>
                <a:cs typeface="Arial" panose="020B0604020202020204" pitchFamily="34" charset="0"/>
              </a:rPr>
              <a:t>July 2026 - Joined the DC Tech Initiative</a:t>
            </a:r>
            <a:br>
              <a:rPr lang="en-US" altLang="en-US" sz="2500" dirty="0">
                <a:solidFill>
                  <a:srgbClr val="000000"/>
                </a:solidFill>
                <a:latin typeface="Arial" panose="020B0604020202020204" pitchFamily="34" charset="0"/>
              </a:rPr>
            </a:br>
            <a:endParaRPr lang="en-US" altLang="en-US" sz="2500" dirty="0">
              <a:solidFill>
                <a:srgbClr val="000000"/>
              </a:solidFill>
              <a:latin typeface="Arial" panose="020B0604020202020204" pitchFamily="34" charset="0"/>
            </a:endParaRPr>
          </a:p>
          <a:p>
            <a:pPr marL="0" lvl="0" indent="0" eaLnBrk="0" fontAlgn="base" hangingPunct="0">
              <a:lnSpc>
                <a:spcPct val="100000"/>
              </a:lnSpc>
              <a:spcBef>
                <a:spcPct val="0"/>
              </a:spcBef>
              <a:spcAft>
                <a:spcPct val="0"/>
              </a:spcAft>
              <a:buNone/>
            </a:pPr>
            <a:r>
              <a:rPr lang="en-US" altLang="en-US" sz="2500" b="1" dirty="0">
                <a:solidFill>
                  <a:srgbClr val="000000"/>
                </a:solidFill>
                <a:latin typeface="Arial" panose="020B0604020202020204" pitchFamily="34" charset="0"/>
                <a:cs typeface="Arial" panose="020B0604020202020204" pitchFamily="34" charset="0"/>
              </a:rPr>
              <a:t>Cross-school initiative for shared interest alumni groups in the DC area: </a:t>
            </a:r>
            <a:endParaRPr lang="en-US" altLang="en-US" sz="2500" dirty="0">
              <a:solidFill>
                <a:srgbClr val="000000"/>
              </a:solidFill>
            </a:endParaRPr>
          </a:p>
          <a:p>
            <a:pPr marL="0" lvl="0" indent="0" eaLnBrk="0" fontAlgn="base" hangingPunct="0">
              <a:lnSpc>
                <a:spcPct val="100000"/>
              </a:lnSpc>
              <a:spcBef>
                <a:spcPct val="0"/>
              </a:spcBef>
              <a:spcAft>
                <a:spcPct val="0"/>
              </a:spcAft>
              <a:buNone/>
            </a:pPr>
            <a:r>
              <a:rPr lang="en-US" altLang="en-US" sz="2500" dirty="0">
                <a:solidFill>
                  <a:srgbClr val="00190F"/>
                </a:solidFill>
                <a:latin typeface="Roboto" panose="02000000000000000000" pitchFamily="2" charset="0"/>
                <a:cs typeface="Arial" panose="020B0604020202020204" pitchFamily="34" charset="0"/>
              </a:rPr>
              <a:t>	• Stanford Alumni in Climate Tech (ACTs)  </a:t>
            </a:r>
          </a:p>
          <a:p>
            <a:pPr marL="0" lvl="0" indent="0" eaLnBrk="0" fontAlgn="base" hangingPunct="0">
              <a:lnSpc>
                <a:spcPct val="100000"/>
              </a:lnSpc>
              <a:spcBef>
                <a:spcPct val="0"/>
              </a:spcBef>
              <a:spcAft>
                <a:spcPct val="0"/>
              </a:spcAft>
              <a:buNone/>
            </a:pPr>
            <a:r>
              <a:rPr lang="en-US" altLang="en-US" sz="2500" dirty="0">
                <a:solidFill>
                  <a:srgbClr val="00190F"/>
                </a:solidFill>
                <a:latin typeface="Roboto" panose="02000000000000000000" pitchFamily="2" charset="0"/>
                <a:cs typeface="Arial" panose="020B0604020202020204" pitchFamily="34" charset="0"/>
              </a:rPr>
              <a:t>	• Harvard's HBS DC Environment &amp; Climate Group  </a:t>
            </a:r>
          </a:p>
          <a:p>
            <a:pPr marL="0" lvl="0" indent="0" eaLnBrk="0" fontAlgn="base" hangingPunct="0">
              <a:lnSpc>
                <a:spcPct val="100000"/>
              </a:lnSpc>
              <a:spcBef>
                <a:spcPct val="0"/>
              </a:spcBef>
              <a:spcAft>
                <a:spcPct val="0"/>
              </a:spcAft>
              <a:buNone/>
            </a:pPr>
            <a:r>
              <a:rPr lang="en-US" altLang="en-US" sz="2500" dirty="0">
                <a:solidFill>
                  <a:srgbClr val="00190F"/>
                </a:solidFill>
                <a:latin typeface="Roboto" panose="02000000000000000000" pitchFamily="2" charset="0"/>
                <a:cs typeface="Arial" panose="020B0604020202020204" pitchFamily="34" charset="0"/>
              </a:rPr>
              <a:t>	• Harvard Alumni for Climate and the Environment (HACE)  </a:t>
            </a:r>
          </a:p>
          <a:p>
            <a:pPr marL="0" lvl="0" indent="0" eaLnBrk="0" fontAlgn="base" hangingPunct="0">
              <a:lnSpc>
                <a:spcPct val="100000"/>
              </a:lnSpc>
              <a:spcBef>
                <a:spcPct val="0"/>
              </a:spcBef>
              <a:spcAft>
                <a:spcPct val="0"/>
              </a:spcAft>
              <a:buNone/>
            </a:pPr>
            <a:r>
              <a:rPr lang="en-US" altLang="en-US" sz="2500" dirty="0">
                <a:solidFill>
                  <a:srgbClr val="00190F"/>
                </a:solidFill>
                <a:latin typeface="Roboto" panose="02000000000000000000" pitchFamily="2" charset="0"/>
                <a:cs typeface="Arial" panose="020B0604020202020204" pitchFamily="34" charset="0"/>
              </a:rPr>
              <a:t>	• Dartmouth Climate Alliance  </a:t>
            </a:r>
          </a:p>
          <a:p>
            <a:pPr marL="0" lvl="0" indent="0" eaLnBrk="0" fontAlgn="base" hangingPunct="0">
              <a:lnSpc>
                <a:spcPct val="100000"/>
              </a:lnSpc>
              <a:spcBef>
                <a:spcPct val="0"/>
              </a:spcBef>
              <a:spcAft>
                <a:spcPct val="0"/>
              </a:spcAft>
              <a:buNone/>
            </a:pPr>
            <a:r>
              <a:rPr lang="en-US" altLang="en-US" sz="2500" dirty="0">
                <a:solidFill>
                  <a:srgbClr val="00190F"/>
                </a:solidFill>
                <a:latin typeface="Roboto" panose="02000000000000000000" pitchFamily="2" charset="0"/>
                <a:cs typeface="Arial" panose="020B0604020202020204" pitchFamily="34" charset="0"/>
              </a:rPr>
              <a:t>	• Yale Blue Green DC  </a:t>
            </a:r>
          </a:p>
          <a:p>
            <a:pPr marL="0" lvl="0" indent="0" eaLnBrk="0" fontAlgn="base" hangingPunct="0">
              <a:lnSpc>
                <a:spcPct val="100000"/>
              </a:lnSpc>
              <a:spcBef>
                <a:spcPct val="0"/>
              </a:spcBef>
              <a:spcAft>
                <a:spcPct val="0"/>
              </a:spcAft>
              <a:buNone/>
            </a:pPr>
            <a:r>
              <a:rPr lang="en-US" altLang="en-US" sz="2500" dirty="0">
                <a:solidFill>
                  <a:srgbClr val="00190F"/>
                </a:solidFill>
                <a:latin typeface="Roboto" panose="02000000000000000000" pitchFamily="2" charset="0"/>
                <a:cs typeface="Arial" panose="020B0604020202020204" pitchFamily="34" charset="0"/>
              </a:rPr>
              <a:t>	• MIT Club of DC</a:t>
            </a:r>
            <a:r>
              <a:rPr lang="en-US" altLang="en-US" sz="2500" b="1" dirty="0">
                <a:solidFill>
                  <a:srgbClr val="000000"/>
                </a:solidFill>
                <a:latin typeface="Arial" panose="020B0604020202020204" pitchFamily="34" charset="0"/>
                <a:cs typeface="Arial" panose="020B0604020202020204" pitchFamily="34" charset="0"/>
              </a:rPr>
              <a:t> </a:t>
            </a:r>
            <a:br>
              <a:rPr lang="en-US" altLang="en-US" sz="2500" dirty="0">
                <a:solidFill>
                  <a:srgbClr val="000000"/>
                </a:solidFill>
                <a:latin typeface="Arial" panose="020B0604020202020204" pitchFamily="34" charset="0"/>
              </a:rPr>
            </a:br>
            <a:endParaRPr lang="en-US" altLang="en-US" sz="2500" dirty="0">
              <a:solidFill>
                <a:srgbClr val="000000"/>
              </a:solidFill>
              <a:latin typeface="Arial" panose="020B0604020202020204" pitchFamily="34" charset="0"/>
            </a:endParaRPr>
          </a:p>
          <a:p>
            <a:pPr marL="0" lvl="0" indent="0" eaLnBrk="0" fontAlgn="base" hangingPunct="0">
              <a:lnSpc>
                <a:spcPct val="100000"/>
              </a:lnSpc>
              <a:spcBef>
                <a:spcPct val="0"/>
              </a:spcBef>
              <a:spcAft>
                <a:spcPct val="0"/>
              </a:spcAft>
              <a:buNone/>
            </a:pPr>
            <a:r>
              <a:rPr lang="en-US" altLang="en-US" sz="2500" b="1" dirty="0">
                <a:solidFill>
                  <a:srgbClr val="000000"/>
                </a:solidFill>
                <a:latin typeface="Arial" panose="020B0604020202020204" pitchFamily="34" charset="0"/>
                <a:cs typeface="Arial" panose="020B0604020202020204" pitchFamily="34" charset="0"/>
              </a:rPr>
              <a:t>Membership offers YBG DC members:  </a:t>
            </a:r>
          </a:p>
          <a:p>
            <a:pPr marL="0" lvl="0" indent="0" eaLnBrk="0" fontAlgn="base" hangingPunct="0">
              <a:lnSpc>
                <a:spcPct val="100000"/>
              </a:lnSpc>
              <a:spcBef>
                <a:spcPct val="0"/>
              </a:spcBef>
              <a:spcAft>
                <a:spcPct val="0"/>
              </a:spcAft>
              <a:buNone/>
            </a:pPr>
            <a:r>
              <a:rPr lang="en-US" altLang="en-US" sz="2500" b="1" dirty="0">
                <a:solidFill>
                  <a:srgbClr val="000000"/>
                </a:solidFill>
                <a:latin typeface="Arial" panose="020B0604020202020204" pitchFamily="34" charset="0"/>
                <a:cs typeface="Arial" panose="020B0604020202020204" pitchFamily="34" charset="0"/>
              </a:rPr>
              <a:t>	• </a:t>
            </a:r>
            <a:r>
              <a:rPr lang="en-US" altLang="en-US" sz="2500" dirty="0">
                <a:solidFill>
                  <a:srgbClr val="000000"/>
                </a:solidFill>
                <a:latin typeface="Arial" panose="020B0604020202020204" pitchFamily="34" charset="0"/>
                <a:cs typeface="Arial" panose="020B0604020202020204" pitchFamily="34" charset="0"/>
              </a:rPr>
              <a:t>happy hours </a:t>
            </a:r>
          </a:p>
          <a:p>
            <a:pPr marL="0" lvl="0" indent="0" eaLnBrk="0" fontAlgn="base" hangingPunct="0">
              <a:lnSpc>
                <a:spcPct val="100000"/>
              </a:lnSpc>
              <a:spcBef>
                <a:spcPct val="0"/>
              </a:spcBef>
              <a:spcAft>
                <a:spcPct val="0"/>
              </a:spcAft>
              <a:buNone/>
            </a:pPr>
            <a:r>
              <a:rPr lang="en-US" altLang="en-US" sz="2500" dirty="0">
                <a:solidFill>
                  <a:srgbClr val="000000"/>
                </a:solidFill>
                <a:latin typeface="Arial" panose="020B0604020202020204" pitchFamily="34" charset="0"/>
                <a:cs typeface="Arial" panose="020B0604020202020204" pitchFamily="34" charset="0"/>
              </a:rPr>
              <a:t>	• field trips to local sites/environmental clean up/ etc. </a:t>
            </a:r>
          </a:p>
          <a:p>
            <a:pPr marL="0" lvl="0" indent="0" eaLnBrk="0" fontAlgn="base" hangingPunct="0">
              <a:lnSpc>
                <a:spcPct val="100000"/>
              </a:lnSpc>
              <a:spcBef>
                <a:spcPct val="0"/>
              </a:spcBef>
              <a:spcAft>
                <a:spcPct val="0"/>
              </a:spcAft>
              <a:buNone/>
            </a:pPr>
            <a:r>
              <a:rPr lang="en-US" altLang="en-US" sz="2500" dirty="0">
                <a:solidFill>
                  <a:srgbClr val="000000"/>
                </a:solidFill>
                <a:latin typeface="Arial" panose="020B0604020202020204" pitchFamily="34" charset="0"/>
                <a:cs typeface="Arial" panose="020B0604020202020204" pitchFamily="34" charset="0"/>
              </a:rPr>
              <a:t>	• speakers/content driven events </a:t>
            </a:r>
            <a:br>
              <a:rPr lang="en-US" altLang="en-US" sz="2500" dirty="0">
                <a:latin typeface="Arial" panose="020B0604020202020204" pitchFamily="34" charset="0"/>
              </a:rPr>
            </a:br>
            <a:endParaRPr lang="en-US" sz="2500" dirty="0"/>
          </a:p>
        </p:txBody>
      </p:sp>
    </p:spTree>
    <p:extLst>
      <p:ext uri="{BB962C8B-B14F-4D97-AF65-F5344CB8AC3E}">
        <p14:creationId xmlns:p14="http://schemas.microsoft.com/office/powerpoint/2010/main" val="2221719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0CE5C-59D3-69E2-8640-B6D42A1F7767}"/>
              </a:ext>
            </a:extLst>
          </p:cNvPr>
          <p:cNvSpPr>
            <a:spLocks noGrp="1"/>
          </p:cNvSpPr>
          <p:nvPr>
            <p:ph type="title"/>
          </p:nvPr>
        </p:nvSpPr>
        <p:spPr/>
        <p:txBody>
          <a:bodyPr/>
          <a:lstStyle/>
          <a:p>
            <a:r>
              <a:rPr lang="en-US" dirty="0">
                <a:solidFill>
                  <a:srgbClr val="00B050"/>
                </a:solidFill>
              </a:rPr>
              <a:t>YBG San Francisco Bay Area: Days of Service</a:t>
            </a:r>
          </a:p>
        </p:txBody>
      </p:sp>
      <p:pic>
        <p:nvPicPr>
          <p:cNvPr id="9" name="Content Placeholder 8">
            <a:extLst>
              <a:ext uri="{FF2B5EF4-FFF2-40B4-BE49-F238E27FC236}">
                <a16:creationId xmlns:a16="http://schemas.microsoft.com/office/drawing/2014/main" id="{8AD6F34D-4563-8DD7-9770-34BCF94A7A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41335" y="4087608"/>
            <a:ext cx="3505937" cy="2629453"/>
          </a:xfrm>
          <a:prstGeom prst="rect">
            <a:avLst/>
          </a:prstGeom>
        </p:spPr>
      </p:pic>
      <p:pic>
        <p:nvPicPr>
          <p:cNvPr id="11" name="Picture 10">
            <a:extLst>
              <a:ext uri="{FF2B5EF4-FFF2-40B4-BE49-F238E27FC236}">
                <a16:creationId xmlns:a16="http://schemas.microsoft.com/office/drawing/2014/main" id="{FB4666AF-158F-79DC-42DC-31987257AC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5120" y="1355137"/>
            <a:ext cx="3502152" cy="2626614"/>
          </a:xfrm>
          <a:prstGeom prst="rect">
            <a:avLst/>
          </a:prstGeom>
        </p:spPr>
      </p:pic>
      <p:pic>
        <p:nvPicPr>
          <p:cNvPr id="13" name="Picture 12">
            <a:extLst>
              <a:ext uri="{FF2B5EF4-FFF2-40B4-BE49-F238E27FC236}">
                <a16:creationId xmlns:a16="http://schemas.microsoft.com/office/drawing/2014/main" id="{F442C102-F74A-0CB2-C47E-5ABAA50111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436" y="1355137"/>
            <a:ext cx="6627400" cy="4970550"/>
          </a:xfrm>
          <a:prstGeom prst="rect">
            <a:avLst/>
          </a:prstGeom>
        </p:spPr>
      </p:pic>
    </p:spTree>
    <p:extLst>
      <p:ext uri="{BB962C8B-B14F-4D97-AF65-F5344CB8AC3E}">
        <p14:creationId xmlns:p14="http://schemas.microsoft.com/office/powerpoint/2010/main" val="2320811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4BFB9-28F3-E740-9D2B-334DC2836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C151A8-AC1F-9D42-25CB-C2CDFFCDFA88}"/>
              </a:ext>
            </a:extLst>
          </p:cNvPr>
          <p:cNvSpPr>
            <a:spLocks noGrp="1"/>
          </p:cNvSpPr>
          <p:nvPr>
            <p:ph type="title"/>
          </p:nvPr>
        </p:nvSpPr>
        <p:spPr>
          <a:xfrm>
            <a:off x="838200" y="121285"/>
            <a:ext cx="10515600" cy="1325563"/>
          </a:xfrm>
        </p:spPr>
        <p:txBody>
          <a:bodyPr/>
          <a:lstStyle/>
          <a:p>
            <a:r>
              <a:rPr lang="en-US" dirty="0">
                <a:solidFill>
                  <a:srgbClr val="00B050"/>
                </a:solidFill>
              </a:rPr>
              <a:t>			YBG SF: Time in Nature</a:t>
            </a:r>
          </a:p>
        </p:txBody>
      </p:sp>
      <p:pic>
        <p:nvPicPr>
          <p:cNvPr id="4" name="Content Placeholder 3" descr="A group of people posing for a photo&#10;&#10;AI-generated content may be incorrect.">
            <a:extLst>
              <a:ext uri="{FF2B5EF4-FFF2-40B4-BE49-F238E27FC236}">
                <a16:creationId xmlns:a16="http://schemas.microsoft.com/office/drawing/2014/main" id="{6A315149-D73B-0CBE-A40E-E50DBB0E71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6801" y="1204520"/>
            <a:ext cx="3666346" cy="2749760"/>
          </a:xfrm>
        </p:spPr>
      </p:pic>
      <p:pic>
        <p:nvPicPr>
          <p:cNvPr id="11" name="Picture 10" descr="A group of people posing for a photo&#10;&#10;AI-generated content may be incorrect.">
            <a:extLst>
              <a:ext uri="{FF2B5EF4-FFF2-40B4-BE49-F238E27FC236}">
                <a16:creationId xmlns:a16="http://schemas.microsoft.com/office/drawing/2014/main" id="{A10492D8-862B-9A16-5BF8-D6BCFCF61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748" y="1204520"/>
            <a:ext cx="3666346" cy="2749759"/>
          </a:xfrm>
          <a:prstGeom prst="rect">
            <a:avLst/>
          </a:prstGeom>
        </p:spPr>
      </p:pic>
      <p:pic>
        <p:nvPicPr>
          <p:cNvPr id="5" name="Picture 4">
            <a:extLst>
              <a:ext uri="{FF2B5EF4-FFF2-40B4-BE49-F238E27FC236}">
                <a16:creationId xmlns:a16="http://schemas.microsoft.com/office/drawing/2014/main" id="{DD15DEC3-DD3F-947D-22C7-D4D4A1ED73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7202" y="4119901"/>
            <a:ext cx="6350000" cy="2425700"/>
          </a:xfrm>
          <a:prstGeom prst="rect">
            <a:avLst/>
          </a:prstGeom>
        </p:spPr>
      </p:pic>
    </p:spTree>
    <p:extLst>
      <p:ext uri="{BB962C8B-B14F-4D97-AF65-F5344CB8AC3E}">
        <p14:creationId xmlns:p14="http://schemas.microsoft.com/office/powerpoint/2010/main" val="4231701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9FC90-3E96-DF33-C735-559D9FA9C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2BA5C9-2B06-23E6-10C3-00901039D310}"/>
              </a:ext>
            </a:extLst>
          </p:cNvPr>
          <p:cNvSpPr>
            <a:spLocks noGrp="1"/>
          </p:cNvSpPr>
          <p:nvPr>
            <p:ph type="title"/>
          </p:nvPr>
        </p:nvSpPr>
        <p:spPr/>
        <p:txBody>
          <a:bodyPr/>
          <a:lstStyle/>
          <a:p>
            <a:r>
              <a:rPr lang="en-US" dirty="0">
                <a:solidFill>
                  <a:srgbClr val="00B050"/>
                </a:solidFill>
              </a:rPr>
              <a:t>		YBG SF: Networking Social Hours</a:t>
            </a:r>
          </a:p>
        </p:txBody>
      </p:sp>
      <p:pic>
        <p:nvPicPr>
          <p:cNvPr id="4" name="Content Placeholder 3" descr="A group of people sitting at a table&#10;&#10;AI-generated content may be incorrect.">
            <a:extLst>
              <a:ext uri="{FF2B5EF4-FFF2-40B4-BE49-F238E27FC236}">
                <a16:creationId xmlns:a16="http://schemas.microsoft.com/office/drawing/2014/main" id="{F84386D0-0AB6-1035-876E-C24F8A79D9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4788" y="1690688"/>
            <a:ext cx="5801784" cy="4351338"/>
          </a:xfrm>
        </p:spPr>
      </p:pic>
      <p:pic>
        <p:nvPicPr>
          <p:cNvPr id="5" name="Picture 4">
            <a:extLst>
              <a:ext uri="{FF2B5EF4-FFF2-40B4-BE49-F238E27FC236}">
                <a16:creationId xmlns:a16="http://schemas.microsoft.com/office/drawing/2014/main" id="{4FFC304F-AE45-9FAF-B6DD-A1E620BED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608064" y="2275904"/>
            <a:ext cx="4681728" cy="3511296"/>
          </a:xfrm>
          <a:prstGeom prst="rect">
            <a:avLst/>
          </a:prstGeom>
        </p:spPr>
      </p:pic>
    </p:spTree>
    <p:extLst>
      <p:ext uri="{BB962C8B-B14F-4D97-AF65-F5344CB8AC3E}">
        <p14:creationId xmlns:p14="http://schemas.microsoft.com/office/powerpoint/2010/main" val="3086879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1544A-FF32-7113-6525-CCAEF3CA9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D1B332-C64C-A537-DE72-44C065D25FB6}"/>
              </a:ext>
            </a:extLst>
          </p:cNvPr>
          <p:cNvSpPr>
            <a:spLocks noGrp="1"/>
          </p:cNvSpPr>
          <p:nvPr>
            <p:ph type="title"/>
          </p:nvPr>
        </p:nvSpPr>
        <p:spPr>
          <a:xfrm>
            <a:off x="838200" y="121285"/>
            <a:ext cx="10515600" cy="1325563"/>
          </a:xfrm>
        </p:spPr>
        <p:txBody>
          <a:bodyPr/>
          <a:lstStyle/>
          <a:p>
            <a:r>
              <a:rPr lang="en-US" dirty="0">
                <a:solidFill>
                  <a:srgbClr val="00B050"/>
                </a:solidFill>
              </a:rPr>
              <a:t>	 YBG SF: Conservation Partnership</a:t>
            </a:r>
          </a:p>
        </p:txBody>
      </p:sp>
      <p:pic>
        <p:nvPicPr>
          <p:cNvPr id="8" name="Content Placeholder 7">
            <a:extLst>
              <a:ext uri="{FF2B5EF4-FFF2-40B4-BE49-F238E27FC236}">
                <a16:creationId xmlns:a16="http://schemas.microsoft.com/office/drawing/2014/main" id="{ABCBD605-C6E9-C44B-FB12-0BD81553BA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28672" y="1176628"/>
            <a:ext cx="6669072" cy="5000335"/>
          </a:xfrm>
          <a:prstGeom prst="rect">
            <a:avLst/>
          </a:prstGeom>
        </p:spPr>
      </p:pic>
    </p:spTree>
    <p:extLst>
      <p:ext uri="{BB962C8B-B14F-4D97-AF65-F5344CB8AC3E}">
        <p14:creationId xmlns:p14="http://schemas.microsoft.com/office/powerpoint/2010/main" val="1199543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6C071-2366-1BA5-28D5-7F5E91265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A919F8-F9DA-5ADE-8139-27B1476B6320}"/>
              </a:ext>
            </a:extLst>
          </p:cNvPr>
          <p:cNvSpPr>
            <a:spLocks noGrp="1"/>
          </p:cNvSpPr>
          <p:nvPr>
            <p:ph type="title"/>
          </p:nvPr>
        </p:nvSpPr>
        <p:spPr>
          <a:xfrm>
            <a:off x="793821" y="24176"/>
            <a:ext cx="10329706" cy="1660771"/>
          </a:xfrm>
        </p:spPr>
        <p:txBody>
          <a:bodyPr>
            <a:normAutofit/>
          </a:bodyPr>
          <a:lstStyle/>
          <a:p>
            <a:r>
              <a:rPr lang="en-US" dirty="0">
                <a:solidFill>
                  <a:srgbClr val="00B050"/>
                </a:solidFill>
              </a:rPr>
              <a:t>YBG Singapore: </a:t>
            </a:r>
            <a:r>
              <a:rPr lang="en-US" b="1" dirty="0">
                <a:solidFill>
                  <a:srgbClr val="00B050"/>
                </a:solidFill>
              </a:rPr>
              <a:t>Happy Hour--Hopeful Futures</a:t>
            </a:r>
            <a:endParaRPr lang="en-US" dirty="0">
              <a:solidFill>
                <a:srgbClr val="00B050"/>
              </a:solidFill>
              <a:latin typeface="Arial" panose="020B0604020202020204" pitchFamily="34" charset="0"/>
            </a:endParaRPr>
          </a:p>
        </p:txBody>
      </p:sp>
      <p:pic>
        <p:nvPicPr>
          <p:cNvPr id="7" name="Content Placeholder 6">
            <a:extLst>
              <a:ext uri="{FF2B5EF4-FFF2-40B4-BE49-F238E27FC236}">
                <a16:creationId xmlns:a16="http://schemas.microsoft.com/office/drawing/2014/main" id="{9A01B8ED-3CC1-CCEF-9ACF-9486371919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809" y="1353352"/>
            <a:ext cx="5971628" cy="4935855"/>
          </a:xfrm>
          <a:prstGeom prst="rect">
            <a:avLst/>
          </a:prstGeom>
        </p:spPr>
      </p:pic>
    </p:spTree>
    <p:extLst>
      <p:ext uri="{BB962C8B-B14F-4D97-AF65-F5344CB8AC3E}">
        <p14:creationId xmlns:p14="http://schemas.microsoft.com/office/powerpoint/2010/main" val="3760248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D9653-A81E-366D-C84B-9E1FF224F1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1E05F-4875-65D6-550B-1A7A1A5FCB80}"/>
              </a:ext>
            </a:extLst>
          </p:cNvPr>
          <p:cNvSpPr>
            <a:spLocks noGrp="1"/>
          </p:cNvSpPr>
          <p:nvPr>
            <p:ph type="title"/>
          </p:nvPr>
        </p:nvSpPr>
        <p:spPr>
          <a:xfrm>
            <a:off x="1472503" y="399141"/>
            <a:ext cx="9600781" cy="1660771"/>
          </a:xfrm>
        </p:spPr>
        <p:txBody>
          <a:bodyPr>
            <a:normAutofit/>
          </a:bodyPr>
          <a:lstStyle/>
          <a:p>
            <a:r>
              <a:rPr lang="en-US" dirty="0">
                <a:solidFill>
                  <a:srgbClr val="00B050"/>
                </a:solidFill>
              </a:rPr>
              <a:t>YBG Singapore: Living Landscapes for Learning—Campus Tour of SIT Punggol</a:t>
            </a:r>
            <a:endParaRPr lang="en-US" dirty="0">
              <a:solidFill>
                <a:srgbClr val="00B050"/>
              </a:solidFill>
              <a:latin typeface="Arial" panose="020B0604020202020204" pitchFamily="34" charset="0"/>
            </a:endParaRPr>
          </a:p>
        </p:txBody>
      </p:sp>
      <p:pic>
        <p:nvPicPr>
          <p:cNvPr id="4" name="Content Placeholder 3">
            <a:extLst>
              <a:ext uri="{FF2B5EF4-FFF2-40B4-BE49-F238E27FC236}">
                <a16:creationId xmlns:a16="http://schemas.microsoft.com/office/drawing/2014/main" id="{AF28E2F2-D711-ABE7-F19B-78166E3DE0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2513" y="1949382"/>
            <a:ext cx="5803488" cy="4351338"/>
          </a:xfrm>
          <a:prstGeom prst="rect">
            <a:avLst/>
          </a:prstGeom>
        </p:spPr>
      </p:pic>
    </p:spTree>
    <p:extLst>
      <p:ext uri="{BB962C8B-B14F-4D97-AF65-F5344CB8AC3E}">
        <p14:creationId xmlns:p14="http://schemas.microsoft.com/office/powerpoint/2010/main" val="2674888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09D9-9E0F-3C53-2512-FBC2AE6969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09EB7-C290-49B2-1899-EEB84C9E724E}"/>
              </a:ext>
            </a:extLst>
          </p:cNvPr>
          <p:cNvSpPr>
            <a:spLocks noGrp="1"/>
          </p:cNvSpPr>
          <p:nvPr>
            <p:ph type="title"/>
          </p:nvPr>
        </p:nvSpPr>
        <p:spPr>
          <a:xfrm>
            <a:off x="756642" y="-204616"/>
            <a:ext cx="10329706" cy="1660771"/>
          </a:xfrm>
        </p:spPr>
        <p:txBody>
          <a:bodyPr>
            <a:normAutofit/>
          </a:bodyPr>
          <a:lstStyle/>
          <a:p>
            <a:r>
              <a:rPr lang="en-US" dirty="0">
                <a:solidFill>
                  <a:srgbClr val="00B050"/>
                </a:solidFill>
              </a:rPr>
              <a:t>YBG Singapore: </a:t>
            </a:r>
            <a:r>
              <a:rPr lang="en-US" dirty="0" err="1">
                <a:solidFill>
                  <a:srgbClr val="00B050"/>
                </a:solidFill>
              </a:rPr>
              <a:t>ArtScience</a:t>
            </a:r>
            <a:r>
              <a:rPr lang="en-US" dirty="0">
                <a:solidFill>
                  <a:srgbClr val="00B050"/>
                </a:solidFill>
              </a:rPr>
              <a:t> Museum Ocean X</a:t>
            </a:r>
            <a:endParaRPr lang="en-US" dirty="0">
              <a:solidFill>
                <a:srgbClr val="00B050"/>
              </a:solidFill>
              <a:latin typeface="Arial" panose="020B0604020202020204" pitchFamily="34" charset="0"/>
            </a:endParaRPr>
          </a:p>
        </p:txBody>
      </p:sp>
      <p:pic>
        <p:nvPicPr>
          <p:cNvPr id="7" name="Content Placeholder 6">
            <a:extLst>
              <a:ext uri="{FF2B5EF4-FFF2-40B4-BE49-F238E27FC236}">
                <a16:creationId xmlns:a16="http://schemas.microsoft.com/office/drawing/2014/main" id="{1752180D-0A47-AD00-C379-8A271F4199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3668" y="946703"/>
            <a:ext cx="8399418" cy="5594329"/>
          </a:xfrm>
          <a:prstGeom prst="rect">
            <a:avLst/>
          </a:prstGeom>
        </p:spPr>
      </p:pic>
    </p:spTree>
    <p:extLst>
      <p:ext uri="{BB962C8B-B14F-4D97-AF65-F5344CB8AC3E}">
        <p14:creationId xmlns:p14="http://schemas.microsoft.com/office/powerpoint/2010/main" val="2813192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B259F-4EDE-247A-6DFE-3BD8DE1ADB9B}"/>
              </a:ext>
            </a:extLst>
          </p:cNvPr>
          <p:cNvSpPr>
            <a:spLocks noGrp="1"/>
          </p:cNvSpPr>
          <p:nvPr>
            <p:ph type="title"/>
          </p:nvPr>
        </p:nvSpPr>
        <p:spPr/>
        <p:txBody>
          <a:bodyPr/>
          <a:lstStyle/>
          <a:p>
            <a:r>
              <a:rPr lang="en-US" dirty="0">
                <a:solidFill>
                  <a:srgbClr val="00B050"/>
                </a:solidFill>
                <a:latin typeface="Lato" panose="020F0502020204030203" pitchFamily="34" charset="0"/>
                <a:ea typeface="Lato" panose="020F0502020204030203" pitchFamily="34" charset="0"/>
                <a:cs typeface="Lato" panose="020F0502020204030203" pitchFamily="34" charset="0"/>
              </a:rPr>
              <a:t>About the 9Y4 Chapter	</a:t>
            </a:r>
          </a:p>
        </p:txBody>
      </p:sp>
      <p:pic>
        <p:nvPicPr>
          <p:cNvPr id="1026" name="Picture 2">
            <a:extLst>
              <a:ext uri="{FF2B5EF4-FFF2-40B4-BE49-F238E27FC236}">
                <a16:creationId xmlns:a16="http://schemas.microsoft.com/office/drawing/2014/main" id="{E445CA00-F4BD-DEAA-C8FC-D589F204143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40851" y="1977490"/>
            <a:ext cx="5112949" cy="340650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B52FCB4-1B0E-3DB7-1EFC-C97B481A54C5}"/>
              </a:ext>
            </a:extLst>
          </p:cNvPr>
          <p:cNvSpPr txBox="1"/>
          <p:nvPr/>
        </p:nvSpPr>
        <p:spPr>
          <a:xfrm>
            <a:off x="838200" y="1690688"/>
            <a:ext cx="5112950" cy="4278094"/>
          </a:xfrm>
          <a:prstGeom prst="rect">
            <a:avLst/>
          </a:prstGeom>
          <a:noFill/>
        </p:spPr>
        <p:txBody>
          <a:bodyPr wrap="square" rtlCol="0">
            <a:spAutoFit/>
          </a:bodyPr>
          <a:lstStyle/>
          <a:p>
            <a:r>
              <a:rPr lang="en-US" sz="1600" b="0" i="0" dirty="0">
                <a:solidFill>
                  <a:srgbClr val="6A6C6E"/>
                </a:solidFill>
                <a:effectLst/>
                <a:latin typeface="Lato" panose="020F0502020204030203" pitchFamily="34" charset="0"/>
              </a:rPr>
              <a:t>In 2023, the Yale College Class of 1994 came together to create hope and momentum out of our collective fear and frustration around the climate crisis. </a:t>
            </a:r>
          </a:p>
          <a:p>
            <a:endParaRPr lang="en-US" sz="1600" dirty="0">
              <a:solidFill>
                <a:srgbClr val="6A6C6E"/>
              </a:solidFill>
              <a:latin typeface="Lato" panose="020F0502020204030203" pitchFamily="34" charset="0"/>
            </a:endParaRPr>
          </a:p>
          <a:p>
            <a:r>
              <a:rPr lang="en-US" sz="1600" b="0" i="0" dirty="0">
                <a:solidFill>
                  <a:srgbClr val="6A6C6E"/>
                </a:solidFill>
                <a:effectLst/>
                <a:latin typeface="Lato" panose="020F0502020204030203" pitchFamily="34" charset="0"/>
              </a:rPr>
              <a:t>The first Yale Blue Green chapter to bring a single graduating class together to advance climate and environment related efforts, 9Y4 Climate Action is dedicated to raising awareness, deepening understanding, and creating opportunities to take climate action. </a:t>
            </a:r>
          </a:p>
          <a:p>
            <a:endParaRPr lang="en-US" sz="1600" dirty="0">
              <a:solidFill>
                <a:srgbClr val="6A6C6E"/>
              </a:solidFill>
              <a:latin typeface="Lato" panose="020F0502020204030203" pitchFamily="34" charset="0"/>
            </a:endParaRPr>
          </a:p>
          <a:p>
            <a:r>
              <a:rPr lang="en-US" sz="1600" b="0" i="0" dirty="0">
                <a:solidFill>
                  <a:srgbClr val="6A6C6E"/>
                </a:solidFill>
                <a:effectLst/>
                <a:latin typeface="Lato" panose="020F0502020204030203" pitchFamily="34" charset="0"/>
              </a:rPr>
              <a:t>Each of us is already contributing to solutions individually—within our professional work, by supporting one another, using our influence in prosocial ways—and we see so much opportunity in harnessing our collective intelligence for even greater good. </a:t>
            </a:r>
            <a:endParaRPr lang="en-US" sz="1600" dirty="0"/>
          </a:p>
        </p:txBody>
      </p:sp>
    </p:spTree>
    <p:extLst>
      <p:ext uri="{BB962C8B-B14F-4D97-AF65-F5344CB8AC3E}">
        <p14:creationId xmlns:p14="http://schemas.microsoft.com/office/powerpoint/2010/main" val="1110136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A3D9A-B3DE-3D1B-899A-52DA8B6A0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EEA66-CA40-2E4A-9CA6-7991F3309C50}"/>
              </a:ext>
            </a:extLst>
          </p:cNvPr>
          <p:cNvSpPr>
            <a:spLocks noGrp="1"/>
          </p:cNvSpPr>
          <p:nvPr>
            <p:ph type="title"/>
          </p:nvPr>
        </p:nvSpPr>
        <p:spPr/>
        <p:txBody>
          <a:bodyPr/>
          <a:lstStyle/>
          <a:p>
            <a:r>
              <a:rPr lang="en-US" dirty="0">
                <a:solidFill>
                  <a:srgbClr val="00B050"/>
                </a:solidFill>
              </a:rPr>
              <a:t>		YBG Chapter Plans</a:t>
            </a:r>
          </a:p>
        </p:txBody>
      </p:sp>
      <p:sp>
        <p:nvSpPr>
          <p:cNvPr id="10" name="Content Placeholder 9">
            <a:extLst>
              <a:ext uri="{FF2B5EF4-FFF2-40B4-BE49-F238E27FC236}">
                <a16:creationId xmlns:a16="http://schemas.microsoft.com/office/drawing/2014/main" id="{AEE1E450-3866-16A0-19C4-E4A251803F26}"/>
              </a:ext>
            </a:extLst>
          </p:cNvPr>
          <p:cNvSpPr>
            <a:spLocks noGrp="1"/>
          </p:cNvSpPr>
          <p:nvPr>
            <p:ph idx="1"/>
          </p:nvPr>
        </p:nvSpPr>
        <p:spPr>
          <a:xfrm>
            <a:off x="838200" y="1825625"/>
            <a:ext cx="10831286" cy="4351338"/>
          </a:xfrm>
        </p:spPr>
        <p:txBody>
          <a:bodyPr>
            <a:normAutofit/>
          </a:bodyPr>
          <a:lstStyle/>
          <a:p>
            <a:r>
              <a:rPr lang="en-US" sz="3200" dirty="0"/>
              <a:t>Yale Day of Service, May 2027, All Chapter Engagement</a:t>
            </a:r>
          </a:p>
          <a:p>
            <a:r>
              <a:rPr lang="en-US" sz="3200" dirty="0"/>
              <a:t>YBG-YDS Regional Coordinators Outreach</a:t>
            </a:r>
          </a:p>
          <a:p>
            <a:r>
              <a:rPr lang="en-US" sz="3200" dirty="0"/>
              <a:t>Climate Week Network</a:t>
            </a:r>
          </a:p>
          <a:p>
            <a:r>
              <a:rPr lang="en-US" sz="3200" dirty="0"/>
              <a:t>Support for Emerging Chapters: San Antonio, Colorado, Oregon</a:t>
            </a:r>
          </a:p>
          <a:p>
            <a:r>
              <a:rPr lang="en-US" sz="3200" dirty="0"/>
              <a:t>Continued focus on New Chapters in US, Abroad</a:t>
            </a:r>
          </a:p>
          <a:p>
            <a:r>
              <a:rPr lang="en-US" sz="3200" dirty="0"/>
              <a:t>Development of Thematic Chapters: Oceans, Energy, &amp; the Like</a:t>
            </a:r>
          </a:p>
          <a:p>
            <a:pPr marL="0" indent="0">
              <a:buNone/>
            </a:pPr>
            <a:endParaRPr lang="en-US" sz="3200" dirty="0"/>
          </a:p>
          <a:p>
            <a:endParaRPr lang="en-US" dirty="0"/>
          </a:p>
        </p:txBody>
      </p:sp>
    </p:spTree>
    <p:extLst>
      <p:ext uri="{BB962C8B-B14F-4D97-AF65-F5344CB8AC3E}">
        <p14:creationId xmlns:p14="http://schemas.microsoft.com/office/powerpoint/2010/main" val="3570947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87ADF-23B9-64D5-2EC4-D0D801542A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01F13-F15F-78F9-0D9E-A920A1E7236A}"/>
              </a:ext>
            </a:extLst>
          </p:cNvPr>
          <p:cNvSpPr>
            <a:spLocks noGrp="1"/>
          </p:cNvSpPr>
          <p:nvPr>
            <p:ph type="title"/>
          </p:nvPr>
        </p:nvSpPr>
        <p:spPr/>
        <p:txBody>
          <a:bodyPr/>
          <a:lstStyle/>
          <a:p>
            <a:r>
              <a:rPr lang="en-US" dirty="0">
                <a:solidFill>
                  <a:srgbClr val="00B050"/>
                </a:solidFill>
              </a:rPr>
              <a:t>	YBG Challenges and Opportunities</a:t>
            </a:r>
          </a:p>
        </p:txBody>
      </p:sp>
      <p:sp>
        <p:nvSpPr>
          <p:cNvPr id="10" name="Content Placeholder 9">
            <a:extLst>
              <a:ext uri="{FF2B5EF4-FFF2-40B4-BE49-F238E27FC236}">
                <a16:creationId xmlns:a16="http://schemas.microsoft.com/office/drawing/2014/main" id="{76B34A5C-ADDB-548D-8B63-22ED3CB63C02}"/>
              </a:ext>
            </a:extLst>
          </p:cNvPr>
          <p:cNvSpPr>
            <a:spLocks noGrp="1"/>
          </p:cNvSpPr>
          <p:nvPr>
            <p:ph idx="1"/>
          </p:nvPr>
        </p:nvSpPr>
        <p:spPr>
          <a:xfrm>
            <a:off x="838200" y="1383497"/>
            <a:ext cx="10515600" cy="4351338"/>
          </a:xfrm>
        </p:spPr>
        <p:txBody>
          <a:bodyPr>
            <a:noAutofit/>
          </a:bodyPr>
          <a:lstStyle/>
          <a:p>
            <a:r>
              <a:rPr lang="en-US" sz="3200" dirty="0"/>
              <a:t>Pandemic put chapters in hibernation</a:t>
            </a:r>
          </a:p>
          <a:p>
            <a:r>
              <a:rPr lang="en-US" sz="3200" dirty="0"/>
              <a:t>Full leadership change in three cities</a:t>
            </a:r>
          </a:p>
          <a:p>
            <a:r>
              <a:rPr lang="en-US" sz="3200" dirty="0"/>
              <a:t>Need to recruit additional leaders!</a:t>
            </a:r>
          </a:p>
          <a:p>
            <a:r>
              <a:rPr lang="en-US" sz="3200" dirty="0"/>
              <a:t>Demands on Yalies working fulltime</a:t>
            </a:r>
          </a:p>
          <a:p>
            <a:r>
              <a:rPr lang="en-US" sz="3200" dirty="0"/>
              <a:t>Competition with many environmental causes</a:t>
            </a:r>
          </a:p>
          <a:p>
            <a:pPr marL="0" indent="0">
              <a:buNone/>
            </a:pPr>
            <a:r>
              <a:rPr lang="en-US" sz="3200" dirty="0"/>
              <a:t>BUT</a:t>
            </a:r>
          </a:p>
          <a:p>
            <a:pPr marL="0" indent="0">
              <a:buNone/>
            </a:pPr>
            <a:r>
              <a:rPr lang="en-US" sz="3200" dirty="0"/>
              <a:t>This is a great way to connect with other </a:t>
            </a:r>
            <a:r>
              <a:rPr lang="en-US" sz="3200" dirty="0" err="1"/>
              <a:t>Yalies</a:t>
            </a:r>
            <a:r>
              <a:rPr lang="en-US" sz="3200" dirty="0"/>
              <a:t> committed to environmental sustainability.  Please consider volunteering!</a:t>
            </a:r>
          </a:p>
        </p:txBody>
      </p:sp>
    </p:spTree>
    <p:extLst>
      <p:ext uri="{BB962C8B-B14F-4D97-AF65-F5344CB8AC3E}">
        <p14:creationId xmlns:p14="http://schemas.microsoft.com/office/powerpoint/2010/main" val="1283033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0E605-CBBC-2324-9C16-AFFEE294DD47}"/>
              </a:ext>
            </a:extLst>
          </p:cNvPr>
          <p:cNvSpPr>
            <a:spLocks noGrp="1"/>
          </p:cNvSpPr>
          <p:nvPr>
            <p:ph type="title"/>
          </p:nvPr>
        </p:nvSpPr>
        <p:spPr>
          <a:xfrm>
            <a:off x="1167384" y="2888869"/>
            <a:ext cx="10515600" cy="1325563"/>
          </a:xfrm>
        </p:spPr>
        <p:txBody>
          <a:bodyPr/>
          <a:lstStyle/>
          <a:p>
            <a:r>
              <a:rPr lang="en-US" dirty="0"/>
              <a:t>			</a:t>
            </a:r>
            <a:r>
              <a:rPr lang="en-US" sz="7500" dirty="0">
                <a:solidFill>
                  <a:srgbClr val="00B050"/>
                </a:solidFill>
              </a:rPr>
              <a:t>Thank you!</a:t>
            </a:r>
          </a:p>
        </p:txBody>
      </p:sp>
      <p:sp>
        <p:nvSpPr>
          <p:cNvPr id="3" name="Content Placeholder 2">
            <a:extLst>
              <a:ext uri="{FF2B5EF4-FFF2-40B4-BE49-F238E27FC236}">
                <a16:creationId xmlns:a16="http://schemas.microsoft.com/office/drawing/2014/main" id="{9B100A2A-F4A6-7FF4-7D80-5A2E9341C7AD}"/>
              </a:ext>
            </a:extLst>
          </p:cNvPr>
          <p:cNvSpPr>
            <a:spLocks noGrp="1"/>
          </p:cNvSpPr>
          <p:nvPr>
            <p:ph idx="1"/>
          </p:nvPr>
        </p:nvSpPr>
        <p:spPr>
          <a:xfrm>
            <a:off x="984504" y="932656"/>
            <a:ext cx="10515600" cy="4351338"/>
          </a:xfrm>
        </p:spPr>
        <p:txBody>
          <a:bodyPr/>
          <a:lstStyle/>
          <a:p>
            <a:pPr marL="0" indent="0">
              <a:buNone/>
            </a:pPr>
            <a:endParaRPr lang="en-US" dirty="0"/>
          </a:p>
        </p:txBody>
      </p:sp>
    </p:spTree>
    <p:extLst>
      <p:ext uri="{BB962C8B-B14F-4D97-AF65-F5344CB8AC3E}">
        <p14:creationId xmlns:p14="http://schemas.microsoft.com/office/powerpoint/2010/main" val="2475064391"/>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4761</TotalTime>
  <Words>843</Words>
  <Application>Microsoft Macintosh PowerPoint</Application>
  <PresentationFormat>Widescreen</PresentationFormat>
  <Paragraphs>85</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Lato</vt:lpstr>
      <vt:lpstr>Roboto</vt:lpstr>
      <vt:lpstr>Office Theme</vt:lpstr>
      <vt:lpstr>PowerPoint Presentation</vt:lpstr>
      <vt:lpstr> YBG Chapters Chair Presenters</vt:lpstr>
      <vt:lpstr> YBG Chapters: History and Mission</vt:lpstr>
      <vt:lpstr> Current Organization of YBG Chapters</vt:lpstr>
      <vt:lpstr>YBG London: Sustainability Mixer </vt:lpstr>
      <vt:lpstr>  YBG London: Climate Action Week</vt:lpstr>
      <vt:lpstr>YBG London: Sustainable Development Panel</vt:lpstr>
      <vt:lpstr> YBG London: Yale Day of Service - East End  Homes Community Gardening</vt:lpstr>
      <vt:lpstr> YBG London: Bluebells Walk</vt:lpstr>
      <vt:lpstr> YBG London: Organic Farm Trip</vt:lpstr>
      <vt:lpstr>YBG Chicago: Anam Cara Eco-Art Space Chiwaukee Prairie seeding on Lake Michigan https://www.margotmcmahon.com/anamcara.html</vt:lpstr>
      <vt:lpstr>YBG Chicago: Earth Day Sapling Care Poetry</vt:lpstr>
      <vt:lpstr>   YBG Chicago: Gwendolyn Brooks Monument and      Poetry Workshop</vt:lpstr>
      <vt:lpstr>YBG Chicago: Crocheting Plarn Coral Reefs</vt:lpstr>
      <vt:lpstr> YBG Washington DC: Day of Service</vt:lpstr>
      <vt:lpstr>YBG Washington DC: Book Drive with First Gen</vt:lpstr>
      <vt:lpstr>YBG Washington DC:  Yale Women Partners</vt:lpstr>
      <vt:lpstr>YBG Washington DC: Alumni in Tech + Climate Tech</vt:lpstr>
      <vt:lpstr>YBG San Francisco Bay Area: Days of Service</vt:lpstr>
      <vt:lpstr>   YBG SF: Time in Nature</vt:lpstr>
      <vt:lpstr>  YBG SF: Networking Social Hours</vt:lpstr>
      <vt:lpstr>  YBG SF: Conservation Partnership</vt:lpstr>
      <vt:lpstr>YBG Singapore: Happy Hour--Hopeful Futures</vt:lpstr>
      <vt:lpstr>YBG Singapore: Living Landscapes for Learning—Campus Tour of SIT Punggol</vt:lpstr>
      <vt:lpstr>YBG Singapore: ArtScience Museum Ocean X</vt:lpstr>
      <vt:lpstr>About the 9Y4 Chapter </vt:lpstr>
      <vt:lpstr>  YBG Chapter Plans</vt:lpstr>
      <vt:lpstr> YBG Challenges and Opportunities</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Crum, Lindsay</dc:creator>
  <cp:lastModifiedBy>Paul Chapman</cp:lastModifiedBy>
  <cp:revision>53</cp:revision>
  <cp:lastPrinted>2025-02-18T19:40:12Z</cp:lastPrinted>
  <dcterms:created xsi:type="dcterms:W3CDTF">2023-07-31T16:38:35Z</dcterms:created>
  <dcterms:modified xsi:type="dcterms:W3CDTF">2026-09-16T18:56:37Z</dcterms:modified>
</cp:coreProperties>
</file>